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260" r:id="rId3"/>
    <p:sldId id="310" r:id="rId4"/>
    <p:sldId id="309" r:id="rId5"/>
    <p:sldId id="259" r:id="rId6"/>
    <p:sldId id="258" r:id="rId7"/>
    <p:sldId id="276" r:id="rId8"/>
    <p:sldId id="277" r:id="rId9"/>
    <p:sldId id="257" r:id="rId10"/>
    <p:sldId id="291" r:id="rId11"/>
    <p:sldId id="289" r:id="rId12"/>
    <p:sldId id="302" r:id="rId13"/>
    <p:sldId id="292" r:id="rId14"/>
    <p:sldId id="293" r:id="rId15"/>
    <p:sldId id="294" r:id="rId16"/>
    <p:sldId id="295" r:id="rId17"/>
    <p:sldId id="296" r:id="rId18"/>
    <p:sldId id="297" r:id="rId19"/>
    <p:sldId id="298" r:id="rId20"/>
    <p:sldId id="299" r:id="rId21"/>
    <p:sldId id="262" r:id="rId22"/>
    <p:sldId id="303" r:id="rId23"/>
    <p:sldId id="301" r:id="rId24"/>
    <p:sldId id="279" r:id="rId25"/>
    <p:sldId id="272" r:id="rId26"/>
    <p:sldId id="266" r:id="rId27"/>
    <p:sldId id="270" r:id="rId28"/>
    <p:sldId id="284" r:id="rId29"/>
    <p:sldId id="305" r:id="rId30"/>
    <p:sldId id="304" r:id="rId31"/>
    <p:sldId id="312" r:id="rId32"/>
    <p:sldId id="313" r:id="rId33"/>
    <p:sldId id="314" r:id="rId34"/>
    <p:sldId id="285" r:id="rId35"/>
    <p:sldId id="28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 userDrawn="1">
          <p15:clr>
            <a:srgbClr val="A4A3A4"/>
          </p15:clr>
        </p15:guide>
        <p15:guide id="2" pos="1512" userDrawn="1">
          <p15:clr>
            <a:srgbClr val="A4A3A4"/>
          </p15:clr>
        </p15:guide>
        <p15:guide id="3" orient="horz" pos="768" userDrawn="1">
          <p15:clr>
            <a:srgbClr val="A4A3A4"/>
          </p15:clr>
        </p15:guide>
        <p15:guide id="4" pos="4152" userDrawn="1">
          <p15:clr>
            <a:srgbClr val="A4A3A4"/>
          </p15:clr>
        </p15:guide>
        <p15:guide id="5" orient="horz" pos="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220B"/>
    <a:srgbClr val="0079CA"/>
    <a:srgbClr val="3333CC"/>
    <a:srgbClr val="006600"/>
    <a:srgbClr val="008000"/>
    <a:srgbClr val="FF66FF"/>
    <a:srgbClr val="108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434" autoAdjust="0"/>
  </p:normalViewPr>
  <p:slideViewPr>
    <p:cSldViewPr snapToGrid="0" showGuides="1">
      <p:cViewPr>
        <p:scale>
          <a:sx n="86" d="100"/>
          <a:sy n="86" d="100"/>
        </p:scale>
        <p:origin x="834" y="-264"/>
      </p:cViewPr>
      <p:guideLst>
        <p:guide orient="horz" pos="624"/>
        <p:guide pos="1512"/>
        <p:guide orient="horz" pos="768"/>
        <p:guide pos="4152"/>
        <p:guide orient="horz"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solidFill>
                  <a:srgbClr val="43220B"/>
                </a:solidFill>
              </a:rPr>
              <a:t>Smartphone users</a:t>
            </a: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Smartphone users</c:v>
                </c:pt>
              </c:strCache>
            </c:strRef>
          </c:tx>
          <c:dPt>
            <c:idx val="0"/>
            <c:bubble3D val="0"/>
            <c:spPr>
              <a:solidFill>
                <a:schemeClr val="accent2">
                  <a:tint val="54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8652-420B-B3CB-55646A23DB20}"/>
              </c:ext>
            </c:extLst>
          </c:dPt>
          <c:dPt>
            <c:idx val="1"/>
            <c:bubble3D val="0"/>
            <c:spPr>
              <a:solidFill>
                <a:schemeClr val="accent2">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8652-420B-B3CB-55646A23DB20}"/>
              </c:ext>
            </c:extLst>
          </c:dPt>
          <c:dPt>
            <c:idx val="2"/>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8652-420B-B3CB-55646A23DB20}"/>
              </c:ext>
            </c:extLst>
          </c:dPt>
          <c:dPt>
            <c:idx val="3"/>
            <c:bubble3D val="0"/>
            <c:spPr>
              <a:solidFill>
                <a:schemeClr val="accent2">
                  <a:shade val="7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8652-420B-B3CB-55646A23DB20}"/>
              </c:ext>
            </c:extLst>
          </c:dPt>
          <c:dPt>
            <c:idx val="4"/>
            <c:bubble3D val="0"/>
            <c:spPr>
              <a:solidFill>
                <a:schemeClr val="accent2">
                  <a:shade val="53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8652-420B-B3CB-55646A23DB20}"/>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43220B"/>
                    </a:solidFill>
                    <a:effectLst/>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13-17</c:v>
                </c:pt>
                <c:pt idx="1">
                  <c:v>18-24</c:v>
                </c:pt>
                <c:pt idx="2">
                  <c:v>25-34</c:v>
                </c:pt>
                <c:pt idx="3">
                  <c:v>35-54</c:v>
                </c:pt>
                <c:pt idx="4">
                  <c:v>55+</c:v>
                </c:pt>
              </c:strCache>
            </c:strRef>
          </c:cat>
          <c:val>
            <c:numRef>
              <c:f>Sheet1!$B$2:$B$6</c:f>
              <c:numCache>
                <c:formatCode>0%</c:formatCode>
                <c:ptCount val="5"/>
                <c:pt idx="0">
                  <c:v>0.18</c:v>
                </c:pt>
                <c:pt idx="1">
                  <c:v>0.21</c:v>
                </c:pt>
                <c:pt idx="2">
                  <c:v>0.33</c:v>
                </c:pt>
                <c:pt idx="3">
                  <c:v>0.21</c:v>
                </c:pt>
                <c:pt idx="4">
                  <c:v>7.0000000000000007E-2</c:v>
                </c:pt>
              </c:numCache>
            </c:numRef>
          </c:val>
          <c:extLst>
            <c:ext xmlns:c16="http://schemas.microsoft.com/office/drawing/2014/chart" uri="{C3380CC4-5D6E-409C-BE32-E72D297353CC}">
              <c16:uniqueId val="{0000000A-8652-420B-B3CB-55646A23DB20}"/>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pattFill prst="dkDnDiag">
      <a:fgClr>
        <a:schemeClr val="lt1">
          <a:lumMod val="95000"/>
        </a:schemeClr>
      </a:fgClr>
      <a:bgClr>
        <a:schemeClr val="lt1"/>
      </a:bgClr>
    </a:pattFill>
    <a:ln w="9525" cap="flat" cmpd="sng" algn="ctr">
      <a:solidFill>
        <a:srgbClr val="43220B"/>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CCEC0-3B1B-4B31-A601-8D3A412F9E24}"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3A8FB7E-3E34-4CE3-91F4-84F5256842B9}">
      <dgm:prSet phldrT="[Text]"/>
      <dgm:spPr/>
      <dgm:t>
        <a:bodyPr/>
        <a:lstStyle/>
        <a:p>
          <a:r>
            <a:rPr lang="en-US" dirty="0" smtClean="0">
              <a:solidFill>
                <a:srgbClr val="43220B"/>
              </a:solidFill>
            </a:rPr>
            <a:t>Project Idea &amp; Motivation </a:t>
          </a:r>
          <a:endParaRPr lang="en-US" dirty="0">
            <a:solidFill>
              <a:srgbClr val="43220B"/>
            </a:solidFill>
          </a:endParaRPr>
        </a:p>
      </dgm:t>
    </dgm:pt>
    <dgm:pt modelId="{8C5EABA5-B83D-4960-A511-B12F8500A70E}" type="parTrans" cxnId="{3DACC84B-BB72-476A-A540-5A85E0E38599}">
      <dgm:prSet/>
      <dgm:spPr/>
      <dgm:t>
        <a:bodyPr/>
        <a:lstStyle/>
        <a:p>
          <a:endParaRPr lang="en-US">
            <a:solidFill>
              <a:srgbClr val="43220B"/>
            </a:solidFill>
          </a:endParaRPr>
        </a:p>
      </dgm:t>
    </dgm:pt>
    <dgm:pt modelId="{A8527D15-22A1-4846-83C4-B51D4F3545C3}" type="sibTrans" cxnId="{3DACC84B-BB72-476A-A540-5A85E0E38599}">
      <dgm:prSet/>
      <dgm:spPr/>
      <dgm:t>
        <a:bodyPr/>
        <a:lstStyle/>
        <a:p>
          <a:endParaRPr lang="en-US">
            <a:solidFill>
              <a:srgbClr val="43220B"/>
            </a:solidFill>
          </a:endParaRPr>
        </a:p>
      </dgm:t>
    </dgm:pt>
    <dgm:pt modelId="{8BAFE601-DBC6-46B0-8CD4-B4A25273FD61}">
      <dgm:prSet phldrT="[Text]"/>
      <dgm:spPr/>
      <dgm:t>
        <a:bodyPr/>
        <a:lstStyle/>
        <a:p>
          <a:r>
            <a:rPr lang="en-US" dirty="0" smtClean="0">
              <a:solidFill>
                <a:srgbClr val="43220B"/>
              </a:solidFill>
            </a:rPr>
            <a:t>System Overview</a:t>
          </a:r>
          <a:endParaRPr lang="en-US" dirty="0">
            <a:solidFill>
              <a:srgbClr val="43220B"/>
            </a:solidFill>
          </a:endParaRPr>
        </a:p>
      </dgm:t>
    </dgm:pt>
    <dgm:pt modelId="{21A28E0E-BA9B-4AFA-8AC8-E066A0F4D307}" type="parTrans" cxnId="{F38D81E8-26D0-4054-A653-C0A82CD6C089}">
      <dgm:prSet/>
      <dgm:spPr/>
      <dgm:t>
        <a:bodyPr/>
        <a:lstStyle/>
        <a:p>
          <a:endParaRPr lang="en-US">
            <a:solidFill>
              <a:srgbClr val="43220B"/>
            </a:solidFill>
          </a:endParaRPr>
        </a:p>
      </dgm:t>
    </dgm:pt>
    <dgm:pt modelId="{936DDEF2-923D-41E3-93F9-A42175129406}" type="sibTrans" cxnId="{F38D81E8-26D0-4054-A653-C0A82CD6C089}">
      <dgm:prSet/>
      <dgm:spPr/>
      <dgm:t>
        <a:bodyPr/>
        <a:lstStyle/>
        <a:p>
          <a:endParaRPr lang="en-US">
            <a:solidFill>
              <a:srgbClr val="43220B"/>
            </a:solidFill>
          </a:endParaRPr>
        </a:p>
      </dgm:t>
    </dgm:pt>
    <dgm:pt modelId="{7E58905B-4357-4711-8963-9525B6460A44}">
      <dgm:prSet phldrT="[Text]"/>
      <dgm:spPr/>
      <dgm:t>
        <a:bodyPr/>
        <a:lstStyle/>
        <a:p>
          <a:r>
            <a:rPr lang="en-US" dirty="0" smtClean="0">
              <a:solidFill>
                <a:srgbClr val="43220B"/>
              </a:solidFill>
            </a:rPr>
            <a:t>System Components</a:t>
          </a:r>
          <a:endParaRPr lang="en-US" dirty="0">
            <a:solidFill>
              <a:srgbClr val="43220B"/>
            </a:solidFill>
          </a:endParaRPr>
        </a:p>
      </dgm:t>
    </dgm:pt>
    <dgm:pt modelId="{A3FD3886-101B-4630-B345-49F8298DCBBD}" type="parTrans" cxnId="{6A237D73-B633-41A9-B895-49D382C7F0FA}">
      <dgm:prSet/>
      <dgm:spPr/>
      <dgm:t>
        <a:bodyPr/>
        <a:lstStyle/>
        <a:p>
          <a:endParaRPr lang="en-US">
            <a:solidFill>
              <a:srgbClr val="43220B"/>
            </a:solidFill>
          </a:endParaRPr>
        </a:p>
      </dgm:t>
    </dgm:pt>
    <dgm:pt modelId="{37242454-3E63-4928-B589-4822A7972779}" type="sibTrans" cxnId="{6A237D73-B633-41A9-B895-49D382C7F0FA}">
      <dgm:prSet/>
      <dgm:spPr/>
      <dgm:t>
        <a:bodyPr/>
        <a:lstStyle/>
        <a:p>
          <a:endParaRPr lang="en-US">
            <a:solidFill>
              <a:srgbClr val="43220B"/>
            </a:solidFill>
          </a:endParaRPr>
        </a:p>
      </dgm:t>
    </dgm:pt>
    <dgm:pt modelId="{8176588D-9FB0-48AE-A6E2-9FB4C967F223}">
      <dgm:prSet phldrT="[Text]"/>
      <dgm:spPr/>
      <dgm:t>
        <a:bodyPr/>
        <a:lstStyle/>
        <a:p>
          <a:r>
            <a:rPr lang="en-US" dirty="0" smtClean="0">
              <a:solidFill>
                <a:srgbClr val="43220B"/>
              </a:solidFill>
            </a:rPr>
            <a:t>App Demo</a:t>
          </a:r>
          <a:endParaRPr lang="en-US" dirty="0">
            <a:solidFill>
              <a:srgbClr val="43220B"/>
            </a:solidFill>
          </a:endParaRPr>
        </a:p>
      </dgm:t>
    </dgm:pt>
    <dgm:pt modelId="{CE855A48-08B9-4820-9694-2A1DACEBCBC6}" type="parTrans" cxnId="{FC7039E0-077E-46F4-B19C-36620ACFCA78}">
      <dgm:prSet/>
      <dgm:spPr/>
      <dgm:t>
        <a:bodyPr/>
        <a:lstStyle/>
        <a:p>
          <a:endParaRPr lang="en-US">
            <a:solidFill>
              <a:srgbClr val="43220B"/>
            </a:solidFill>
          </a:endParaRPr>
        </a:p>
      </dgm:t>
    </dgm:pt>
    <dgm:pt modelId="{589D5DCE-5483-4976-9215-714BD6CE6FE1}" type="sibTrans" cxnId="{FC7039E0-077E-46F4-B19C-36620ACFCA78}">
      <dgm:prSet/>
      <dgm:spPr/>
      <dgm:t>
        <a:bodyPr/>
        <a:lstStyle/>
        <a:p>
          <a:endParaRPr lang="en-US">
            <a:solidFill>
              <a:srgbClr val="43220B"/>
            </a:solidFill>
          </a:endParaRPr>
        </a:p>
      </dgm:t>
    </dgm:pt>
    <dgm:pt modelId="{545040E8-4947-4C39-AC66-B79E470AA65C}">
      <dgm:prSet phldrT="[Text]"/>
      <dgm:spPr/>
      <dgm:t>
        <a:bodyPr/>
        <a:lstStyle/>
        <a:p>
          <a:r>
            <a:rPr lang="en-US" dirty="0" smtClean="0">
              <a:solidFill>
                <a:srgbClr val="43220B"/>
              </a:solidFill>
            </a:rPr>
            <a:t>Tools</a:t>
          </a:r>
          <a:endParaRPr lang="en-US" dirty="0">
            <a:solidFill>
              <a:srgbClr val="43220B"/>
            </a:solidFill>
          </a:endParaRPr>
        </a:p>
      </dgm:t>
    </dgm:pt>
    <dgm:pt modelId="{ADA15A58-1E76-4B15-B15D-47E9A5895C44}" type="parTrans" cxnId="{F4D6FFBD-6FD2-4C08-AC47-6997793F4C5C}">
      <dgm:prSet/>
      <dgm:spPr/>
      <dgm:t>
        <a:bodyPr/>
        <a:lstStyle/>
        <a:p>
          <a:endParaRPr lang="en-US">
            <a:solidFill>
              <a:srgbClr val="43220B"/>
            </a:solidFill>
          </a:endParaRPr>
        </a:p>
      </dgm:t>
    </dgm:pt>
    <dgm:pt modelId="{7558805C-316B-4055-AAA9-92ED6C7B1925}" type="sibTrans" cxnId="{F4D6FFBD-6FD2-4C08-AC47-6997793F4C5C}">
      <dgm:prSet/>
      <dgm:spPr/>
      <dgm:t>
        <a:bodyPr/>
        <a:lstStyle/>
        <a:p>
          <a:endParaRPr lang="en-US">
            <a:solidFill>
              <a:srgbClr val="43220B"/>
            </a:solidFill>
          </a:endParaRPr>
        </a:p>
      </dgm:t>
    </dgm:pt>
    <dgm:pt modelId="{E6723E5E-0EB9-4735-9146-3A36EA346A65}">
      <dgm:prSet phldrT="[Text]"/>
      <dgm:spPr/>
      <dgm:t>
        <a:bodyPr/>
        <a:lstStyle/>
        <a:p>
          <a:r>
            <a:rPr lang="en-US" dirty="0" smtClean="0">
              <a:solidFill>
                <a:srgbClr val="43220B"/>
              </a:solidFill>
            </a:rPr>
            <a:t>Business Model</a:t>
          </a:r>
          <a:endParaRPr lang="en-US" dirty="0">
            <a:solidFill>
              <a:srgbClr val="43220B"/>
            </a:solidFill>
          </a:endParaRPr>
        </a:p>
      </dgm:t>
    </dgm:pt>
    <dgm:pt modelId="{DB84BC9B-24D8-4B45-A535-EA3D819ECD09}" type="parTrans" cxnId="{9BB9AAC8-042F-48B7-892D-1224F2FCDBA1}">
      <dgm:prSet/>
      <dgm:spPr/>
      <dgm:t>
        <a:bodyPr/>
        <a:lstStyle/>
        <a:p>
          <a:endParaRPr lang="en-US">
            <a:solidFill>
              <a:srgbClr val="43220B"/>
            </a:solidFill>
          </a:endParaRPr>
        </a:p>
      </dgm:t>
    </dgm:pt>
    <dgm:pt modelId="{A3545DFA-EF6F-48D0-A392-8AEEA0EE1701}" type="sibTrans" cxnId="{9BB9AAC8-042F-48B7-892D-1224F2FCDBA1}">
      <dgm:prSet/>
      <dgm:spPr/>
      <dgm:t>
        <a:bodyPr/>
        <a:lstStyle/>
        <a:p>
          <a:endParaRPr lang="en-US">
            <a:solidFill>
              <a:srgbClr val="43220B"/>
            </a:solidFill>
          </a:endParaRPr>
        </a:p>
      </dgm:t>
    </dgm:pt>
    <dgm:pt modelId="{8C65C3BD-EDE6-4253-84B4-CB1A26DC6A8E}">
      <dgm:prSet phldrT="[Text]"/>
      <dgm:spPr/>
      <dgm:t>
        <a:bodyPr/>
        <a:lstStyle/>
        <a:p>
          <a:r>
            <a:rPr lang="en-US" dirty="0" smtClean="0">
              <a:solidFill>
                <a:srgbClr val="43220B"/>
              </a:solidFill>
            </a:rPr>
            <a:t>Time plan</a:t>
          </a:r>
          <a:endParaRPr lang="en-US" dirty="0">
            <a:solidFill>
              <a:srgbClr val="43220B"/>
            </a:solidFill>
          </a:endParaRPr>
        </a:p>
      </dgm:t>
    </dgm:pt>
    <dgm:pt modelId="{9D67A23E-163F-4A67-B757-1FFAC6652552}" type="parTrans" cxnId="{F4F3320C-E20F-428A-908B-990EDD9BE3B6}">
      <dgm:prSet/>
      <dgm:spPr/>
      <dgm:t>
        <a:bodyPr/>
        <a:lstStyle/>
        <a:p>
          <a:endParaRPr lang="en-US">
            <a:solidFill>
              <a:srgbClr val="43220B"/>
            </a:solidFill>
          </a:endParaRPr>
        </a:p>
      </dgm:t>
    </dgm:pt>
    <dgm:pt modelId="{3CC6F144-60AC-4DDE-A666-B7C79025AB6B}" type="sibTrans" cxnId="{F4F3320C-E20F-428A-908B-990EDD9BE3B6}">
      <dgm:prSet/>
      <dgm:spPr/>
      <dgm:t>
        <a:bodyPr/>
        <a:lstStyle/>
        <a:p>
          <a:endParaRPr lang="en-US">
            <a:solidFill>
              <a:srgbClr val="43220B"/>
            </a:solidFill>
          </a:endParaRPr>
        </a:p>
      </dgm:t>
    </dgm:pt>
    <dgm:pt modelId="{FF406CD5-7FAF-44C4-B06F-9560173051D3}">
      <dgm:prSet phldrT="[Text]"/>
      <dgm:spPr/>
      <dgm:t>
        <a:bodyPr/>
        <a:lstStyle/>
        <a:p>
          <a:r>
            <a:rPr lang="en-US" dirty="0" smtClean="0">
              <a:solidFill>
                <a:srgbClr val="43220B"/>
              </a:solidFill>
            </a:rPr>
            <a:t>Future Work</a:t>
          </a:r>
          <a:endParaRPr lang="en-US" dirty="0">
            <a:solidFill>
              <a:srgbClr val="43220B"/>
            </a:solidFill>
          </a:endParaRPr>
        </a:p>
      </dgm:t>
    </dgm:pt>
    <dgm:pt modelId="{3FAFEA5E-DEA5-451D-9D2E-8F8BCFF087BB}" type="parTrans" cxnId="{D84269AA-D4FC-4E62-8988-F96749762862}">
      <dgm:prSet/>
      <dgm:spPr/>
      <dgm:t>
        <a:bodyPr/>
        <a:lstStyle/>
        <a:p>
          <a:endParaRPr lang="en-US">
            <a:solidFill>
              <a:srgbClr val="43220B"/>
            </a:solidFill>
          </a:endParaRPr>
        </a:p>
      </dgm:t>
    </dgm:pt>
    <dgm:pt modelId="{DC9C944B-F284-4044-98B5-DF59610F61F2}" type="sibTrans" cxnId="{D84269AA-D4FC-4E62-8988-F96749762862}">
      <dgm:prSet/>
      <dgm:spPr/>
      <dgm:t>
        <a:bodyPr/>
        <a:lstStyle/>
        <a:p>
          <a:endParaRPr lang="en-US">
            <a:solidFill>
              <a:srgbClr val="43220B"/>
            </a:solidFill>
          </a:endParaRPr>
        </a:p>
      </dgm:t>
    </dgm:pt>
    <dgm:pt modelId="{DBDE1940-3573-494F-8D60-34003AC8407F}" type="pres">
      <dgm:prSet presAssocID="{271CCEC0-3B1B-4B31-A601-8D3A412F9E24}" presName="vert0" presStyleCnt="0">
        <dgm:presLayoutVars>
          <dgm:dir/>
          <dgm:animOne val="branch"/>
          <dgm:animLvl val="lvl"/>
        </dgm:presLayoutVars>
      </dgm:prSet>
      <dgm:spPr/>
    </dgm:pt>
    <dgm:pt modelId="{21DADF3E-839C-4464-9C4B-973E94E0BD2B}" type="pres">
      <dgm:prSet presAssocID="{43A8FB7E-3E34-4CE3-91F4-84F5256842B9}" presName="thickLine" presStyleLbl="alignNode1" presStyleIdx="0" presStyleCnt="8"/>
      <dgm:spPr/>
    </dgm:pt>
    <dgm:pt modelId="{2AE1C2D7-CBE2-4633-B916-7139E950E710}" type="pres">
      <dgm:prSet presAssocID="{43A8FB7E-3E34-4CE3-91F4-84F5256842B9}" presName="horz1" presStyleCnt="0"/>
      <dgm:spPr/>
    </dgm:pt>
    <dgm:pt modelId="{78DAFC59-D5BA-4A54-89E2-4B02579C0AB4}" type="pres">
      <dgm:prSet presAssocID="{43A8FB7E-3E34-4CE3-91F4-84F5256842B9}" presName="tx1" presStyleLbl="revTx" presStyleIdx="0" presStyleCnt="8"/>
      <dgm:spPr/>
    </dgm:pt>
    <dgm:pt modelId="{07BEE826-B283-45C8-A580-5307F69DFBD2}" type="pres">
      <dgm:prSet presAssocID="{43A8FB7E-3E34-4CE3-91F4-84F5256842B9}" presName="vert1" presStyleCnt="0"/>
      <dgm:spPr/>
    </dgm:pt>
    <dgm:pt modelId="{D6BD3F65-23E6-4D4F-9482-560E47B0EB7F}" type="pres">
      <dgm:prSet presAssocID="{8BAFE601-DBC6-46B0-8CD4-B4A25273FD61}" presName="thickLine" presStyleLbl="alignNode1" presStyleIdx="1" presStyleCnt="8"/>
      <dgm:spPr/>
    </dgm:pt>
    <dgm:pt modelId="{2EA35DC1-D758-4159-84F0-FEC77138566B}" type="pres">
      <dgm:prSet presAssocID="{8BAFE601-DBC6-46B0-8CD4-B4A25273FD61}" presName="horz1" presStyleCnt="0"/>
      <dgm:spPr/>
    </dgm:pt>
    <dgm:pt modelId="{091F931D-0798-4CB3-9D78-99268E0601F5}" type="pres">
      <dgm:prSet presAssocID="{8BAFE601-DBC6-46B0-8CD4-B4A25273FD61}" presName="tx1" presStyleLbl="revTx" presStyleIdx="1" presStyleCnt="8"/>
      <dgm:spPr/>
    </dgm:pt>
    <dgm:pt modelId="{5CC9A9EE-B9DF-4DF2-8A77-06800766203C}" type="pres">
      <dgm:prSet presAssocID="{8BAFE601-DBC6-46B0-8CD4-B4A25273FD61}" presName="vert1" presStyleCnt="0"/>
      <dgm:spPr/>
    </dgm:pt>
    <dgm:pt modelId="{F4A8C303-B5F1-444C-9042-681E896F7EF3}" type="pres">
      <dgm:prSet presAssocID="{7E58905B-4357-4711-8963-9525B6460A44}" presName="thickLine" presStyleLbl="alignNode1" presStyleIdx="2" presStyleCnt="8"/>
      <dgm:spPr/>
    </dgm:pt>
    <dgm:pt modelId="{F9FBC6BF-5A32-4C73-A6AE-1402DCF19515}" type="pres">
      <dgm:prSet presAssocID="{7E58905B-4357-4711-8963-9525B6460A44}" presName="horz1" presStyleCnt="0"/>
      <dgm:spPr/>
    </dgm:pt>
    <dgm:pt modelId="{2BBAEF09-D46B-42F9-BFE3-085644794AA6}" type="pres">
      <dgm:prSet presAssocID="{7E58905B-4357-4711-8963-9525B6460A44}" presName="tx1" presStyleLbl="revTx" presStyleIdx="2" presStyleCnt="8"/>
      <dgm:spPr/>
    </dgm:pt>
    <dgm:pt modelId="{88721D50-0032-4762-B64A-7DE7F9078AB5}" type="pres">
      <dgm:prSet presAssocID="{7E58905B-4357-4711-8963-9525B6460A44}" presName="vert1" presStyleCnt="0"/>
      <dgm:spPr/>
    </dgm:pt>
    <dgm:pt modelId="{D0CFBA5E-9146-4144-A39B-8AC66F1A0C15}" type="pres">
      <dgm:prSet presAssocID="{8176588D-9FB0-48AE-A6E2-9FB4C967F223}" presName="thickLine" presStyleLbl="alignNode1" presStyleIdx="3" presStyleCnt="8"/>
      <dgm:spPr/>
    </dgm:pt>
    <dgm:pt modelId="{DFEE2BA0-0FAA-4BC4-B6FE-00E4E82070AB}" type="pres">
      <dgm:prSet presAssocID="{8176588D-9FB0-48AE-A6E2-9FB4C967F223}" presName="horz1" presStyleCnt="0"/>
      <dgm:spPr/>
    </dgm:pt>
    <dgm:pt modelId="{15CEC5D7-209E-4CB2-AE13-9045084F2BDE}" type="pres">
      <dgm:prSet presAssocID="{8176588D-9FB0-48AE-A6E2-9FB4C967F223}" presName="tx1" presStyleLbl="revTx" presStyleIdx="3" presStyleCnt="8"/>
      <dgm:spPr/>
    </dgm:pt>
    <dgm:pt modelId="{E54CC2F4-0F8B-400E-9DE3-5C77954F3145}" type="pres">
      <dgm:prSet presAssocID="{8176588D-9FB0-48AE-A6E2-9FB4C967F223}" presName="vert1" presStyleCnt="0"/>
      <dgm:spPr/>
    </dgm:pt>
    <dgm:pt modelId="{F0188A0C-CA40-439F-B30A-15B259DD208F}" type="pres">
      <dgm:prSet presAssocID="{545040E8-4947-4C39-AC66-B79E470AA65C}" presName="thickLine" presStyleLbl="alignNode1" presStyleIdx="4" presStyleCnt="8"/>
      <dgm:spPr/>
    </dgm:pt>
    <dgm:pt modelId="{FABCC370-ED6C-4DBD-992D-E9C684D026B8}" type="pres">
      <dgm:prSet presAssocID="{545040E8-4947-4C39-AC66-B79E470AA65C}" presName="horz1" presStyleCnt="0"/>
      <dgm:spPr/>
    </dgm:pt>
    <dgm:pt modelId="{BB7BC59B-01A2-43E6-B826-797625415493}" type="pres">
      <dgm:prSet presAssocID="{545040E8-4947-4C39-AC66-B79E470AA65C}" presName="tx1" presStyleLbl="revTx" presStyleIdx="4" presStyleCnt="8"/>
      <dgm:spPr/>
    </dgm:pt>
    <dgm:pt modelId="{EB21728F-6541-4B54-8D56-AD2DB77F4989}" type="pres">
      <dgm:prSet presAssocID="{545040E8-4947-4C39-AC66-B79E470AA65C}" presName="vert1" presStyleCnt="0"/>
      <dgm:spPr/>
    </dgm:pt>
    <dgm:pt modelId="{41CA030A-C4BF-4EE7-88D5-C4C90350199F}" type="pres">
      <dgm:prSet presAssocID="{E6723E5E-0EB9-4735-9146-3A36EA346A65}" presName="thickLine" presStyleLbl="alignNode1" presStyleIdx="5" presStyleCnt="8"/>
      <dgm:spPr/>
    </dgm:pt>
    <dgm:pt modelId="{EEE74EA2-078D-48C6-9576-221C577C6C64}" type="pres">
      <dgm:prSet presAssocID="{E6723E5E-0EB9-4735-9146-3A36EA346A65}" presName="horz1" presStyleCnt="0"/>
      <dgm:spPr/>
    </dgm:pt>
    <dgm:pt modelId="{0D03DFBF-3D2C-4DF1-BC0E-7F7F45EAD703}" type="pres">
      <dgm:prSet presAssocID="{E6723E5E-0EB9-4735-9146-3A36EA346A65}" presName="tx1" presStyleLbl="revTx" presStyleIdx="5" presStyleCnt="8"/>
      <dgm:spPr/>
    </dgm:pt>
    <dgm:pt modelId="{3E2A1CF0-062F-40F6-B061-F90F92A31605}" type="pres">
      <dgm:prSet presAssocID="{E6723E5E-0EB9-4735-9146-3A36EA346A65}" presName="vert1" presStyleCnt="0"/>
      <dgm:spPr/>
    </dgm:pt>
    <dgm:pt modelId="{59062670-20D1-4437-8A58-E9FA703AB331}" type="pres">
      <dgm:prSet presAssocID="{8C65C3BD-EDE6-4253-84B4-CB1A26DC6A8E}" presName="thickLine" presStyleLbl="alignNode1" presStyleIdx="6" presStyleCnt="8"/>
      <dgm:spPr/>
    </dgm:pt>
    <dgm:pt modelId="{DDC74AD8-432E-41E5-8E43-576D4819633C}" type="pres">
      <dgm:prSet presAssocID="{8C65C3BD-EDE6-4253-84B4-CB1A26DC6A8E}" presName="horz1" presStyleCnt="0"/>
      <dgm:spPr/>
    </dgm:pt>
    <dgm:pt modelId="{F279801A-5745-4C3F-804F-D447AD8C558D}" type="pres">
      <dgm:prSet presAssocID="{8C65C3BD-EDE6-4253-84B4-CB1A26DC6A8E}" presName="tx1" presStyleLbl="revTx" presStyleIdx="6" presStyleCnt="8"/>
      <dgm:spPr/>
    </dgm:pt>
    <dgm:pt modelId="{1BB4A8CA-1C70-4AA7-A70F-23331DB96B45}" type="pres">
      <dgm:prSet presAssocID="{8C65C3BD-EDE6-4253-84B4-CB1A26DC6A8E}" presName="vert1" presStyleCnt="0"/>
      <dgm:spPr/>
    </dgm:pt>
    <dgm:pt modelId="{388830F2-65FA-4E2A-A559-0CA0DF02D059}" type="pres">
      <dgm:prSet presAssocID="{FF406CD5-7FAF-44C4-B06F-9560173051D3}" presName="thickLine" presStyleLbl="alignNode1" presStyleIdx="7" presStyleCnt="8"/>
      <dgm:spPr/>
    </dgm:pt>
    <dgm:pt modelId="{A575A489-8EEE-401E-80ED-0282297B5F92}" type="pres">
      <dgm:prSet presAssocID="{FF406CD5-7FAF-44C4-B06F-9560173051D3}" presName="horz1" presStyleCnt="0"/>
      <dgm:spPr/>
    </dgm:pt>
    <dgm:pt modelId="{48084916-B0C0-4078-8ED7-862E1EE9A088}" type="pres">
      <dgm:prSet presAssocID="{FF406CD5-7FAF-44C4-B06F-9560173051D3}" presName="tx1" presStyleLbl="revTx" presStyleIdx="7" presStyleCnt="8"/>
      <dgm:spPr/>
    </dgm:pt>
    <dgm:pt modelId="{A9817AE3-FA41-4CC6-B48D-38E5D78A5320}" type="pres">
      <dgm:prSet presAssocID="{FF406CD5-7FAF-44C4-B06F-9560173051D3}" presName="vert1" presStyleCnt="0"/>
      <dgm:spPr/>
    </dgm:pt>
  </dgm:ptLst>
  <dgm:cxnLst>
    <dgm:cxn modelId="{D84269AA-D4FC-4E62-8988-F96749762862}" srcId="{271CCEC0-3B1B-4B31-A601-8D3A412F9E24}" destId="{FF406CD5-7FAF-44C4-B06F-9560173051D3}" srcOrd="7" destOrd="0" parTransId="{3FAFEA5E-DEA5-451D-9D2E-8F8BCFF087BB}" sibTransId="{DC9C944B-F284-4044-98B5-DF59610F61F2}"/>
    <dgm:cxn modelId="{9BB9AAC8-042F-48B7-892D-1224F2FCDBA1}" srcId="{271CCEC0-3B1B-4B31-A601-8D3A412F9E24}" destId="{E6723E5E-0EB9-4735-9146-3A36EA346A65}" srcOrd="5" destOrd="0" parTransId="{DB84BC9B-24D8-4B45-A535-EA3D819ECD09}" sibTransId="{A3545DFA-EF6F-48D0-A392-8AEEA0EE1701}"/>
    <dgm:cxn modelId="{E35EB51A-7979-4B92-9293-B950224806E8}" type="presOf" srcId="{E6723E5E-0EB9-4735-9146-3A36EA346A65}" destId="{0D03DFBF-3D2C-4DF1-BC0E-7F7F45EAD703}" srcOrd="0" destOrd="0" presId="urn:microsoft.com/office/officeart/2008/layout/LinedList"/>
    <dgm:cxn modelId="{F4D6FFBD-6FD2-4C08-AC47-6997793F4C5C}" srcId="{271CCEC0-3B1B-4B31-A601-8D3A412F9E24}" destId="{545040E8-4947-4C39-AC66-B79E470AA65C}" srcOrd="4" destOrd="0" parTransId="{ADA15A58-1E76-4B15-B15D-47E9A5895C44}" sibTransId="{7558805C-316B-4055-AAA9-92ED6C7B1925}"/>
    <dgm:cxn modelId="{351EDF93-FC8D-44AA-9F9D-BFFEAABCD924}" type="presOf" srcId="{FF406CD5-7FAF-44C4-B06F-9560173051D3}" destId="{48084916-B0C0-4078-8ED7-862E1EE9A088}" srcOrd="0" destOrd="0" presId="urn:microsoft.com/office/officeart/2008/layout/LinedList"/>
    <dgm:cxn modelId="{B18A801E-3F4B-4676-B5C8-EE091E15CC09}" type="presOf" srcId="{8C65C3BD-EDE6-4253-84B4-CB1A26DC6A8E}" destId="{F279801A-5745-4C3F-804F-D447AD8C558D}" srcOrd="0" destOrd="0" presId="urn:microsoft.com/office/officeart/2008/layout/LinedList"/>
    <dgm:cxn modelId="{5F8F88B8-8B23-4E43-A241-56EFBF89512F}" type="presOf" srcId="{43A8FB7E-3E34-4CE3-91F4-84F5256842B9}" destId="{78DAFC59-D5BA-4A54-89E2-4B02579C0AB4}" srcOrd="0" destOrd="0" presId="urn:microsoft.com/office/officeart/2008/layout/LinedList"/>
    <dgm:cxn modelId="{35EA1F28-061C-4C0A-851F-71CE0BFD5B82}" type="presOf" srcId="{7E58905B-4357-4711-8963-9525B6460A44}" destId="{2BBAEF09-D46B-42F9-BFE3-085644794AA6}" srcOrd="0" destOrd="0" presId="urn:microsoft.com/office/officeart/2008/layout/LinedList"/>
    <dgm:cxn modelId="{3DACC84B-BB72-476A-A540-5A85E0E38599}" srcId="{271CCEC0-3B1B-4B31-A601-8D3A412F9E24}" destId="{43A8FB7E-3E34-4CE3-91F4-84F5256842B9}" srcOrd="0" destOrd="0" parTransId="{8C5EABA5-B83D-4960-A511-B12F8500A70E}" sibTransId="{A8527D15-22A1-4846-83C4-B51D4F3545C3}"/>
    <dgm:cxn modelId="{F4F3320C-E20F-428A-908B-990EDD9BE3B6}" srcId="{271CCEC0-3B1B-4B31-A601-8D3A412F9E24}" destId="{8C65C3BD-EDE6-4253-84B4-CB1A26DC6A8E}" srcOrd="6" destOrd="0" parTransId="{9D67A23E-163F-4A67-B757-1FFAC6652552}" sibTransId="{3CC6F144-60AC-4DDE-A666-B7C79025AB6B}"/>
    <dgm:cxn modelId="{F38D81E8-26D0-4054-A653-C0A82CD6C089}" srcId="{271CCEC0-3B1B-4B31-A601-8D3A412F9E24}" destId="{8BAFE601-DBC6-46B0-8CD4-B4A25273FD61}" srcOrd="1" destOrd="0" parTransId="{21A28E0E-BA9B-4AFA-8AC8-E066A0F4D307}" sibTransId="{936DDEF2-923D-41E3-93F9-A42175129406}"/>
    <dgm:cxn modelId="{2C1ECEB5-D08C-43A8-9988-6E2F400923A0}" type="presOf" srcId="{8176588D-9FB0-48AE-A6E2-9FB4C967F223}" destId="{15CEC5D7-209E-4CB2-AE13-9045084F2BDE}" srcOrd="0" destOrd="0" presId="urn:microsoft.com/office/officeart/2008/layout/LinedList"/>
    <dgm:cxn modelId="{6A237D73-B633-41A9-B895-49D382C7F0FA}" srcId="{271CCEC0-3B1B-4B31-A601-8D3A412F9E24}" destId="{7E58905B-4357-4711-8963-9525B6460A44}" srcOrd="2" destOrd="0" parTransId="{A3FD3886-101B-4630-B345-49F8298DCBBD}" sibTransId="{37242454-3E63-4928-B589-4822A7972779}"/>
    <dgm:cxn modelId="{D43F6978-8F62-4BDE-91ED-61A0B60DF5D9}" type="presOf" srcId="{271CCEC0-3B1B-4B31-A601-8D3A412F9E24}" destId="{DBDE1940-3573-494F-8D60-34003AC8407F}" srcOrd="0" destOrd="0" presId="urn:microsoft.com/office/officeart/2008/layout/LinedList"/>
    <dgm:cxn modelId="{A9CAF2F3-AEB1-4D00-B1F2-458387D9381A}" type="presOf" srcId="{8BAFE601-DBC6-46B0-8CD4-B4A25273FD61}" destId="{091F931D-0798-4CB3-9D78-99268E0601F5}" srcOrd="0" destOrd="0" presId="urn:microsoft.com/office/officeart/2008/layout/LinedList"/>
    <dgm:cxn modelId="{431EFC99-BA9F-4EF8-8E24-DFC15966E8C8}" type="presOf" srcId="{545040E8-4947-4C39-AC66-B79E470AA65C}" destId="{BB7BC59B-01A2-43E6-B826-797625415493}" srcOrd="0" destOrd="0" presId="urn:microsoft.com/office/officeart/2008/layout/LinedList"/>
    <dgm:cxn modelId="{FC7039E0-077E-46F4-B19C-36620ACFCA78}" srcId="{271CCEC0-3B1B-4B31-A601-8D3A412F9E24}" destId="{8176588D-9FB0-48AE-A6E2-9FB4C967F223}" srcOrd="3" destOrd="0" parTransId="{CE855A48-08B9-4820-9694-2A1DACEBCBC6}" sibTransId="{589D5DCE-5483-4976-9215-714BD6CE6FE1}"/>
    <dgm:cxn modelId="{468057A2-DFF1-4CA1-A185-AE8334388F37}" type="presParOf" srcId="{DBDE1940-3573-494F-8D60-34003AC8407F}" destId="{21DADF3E-839C-4464-9C4B-973E94E0BD2B}" srcOrd="0" destOrd="0" presId="urn:microsoft.com/office/officeart/2008/layout/LinedList"/>
    <dgm:cxn modelId="{9E01AE8D-BC54-49D8-A8AD-5F393EA2218F}" type="presParOf" srcId="{DBDE1940-3573-494F-8D60-34003AC8407F}" destId="{2AE1C2D7-CBE2-4633-B916-7139E950E710}" srcOrd="1" destOrd="0" presId="urn:microsoft.com/office/officeart/2008/layout/LinedList"/>
    <dgm:cxn modelId="{0BD0C82F-61E4-4412-9625-9A3C9C0C8A69}" type="presParOf" srcId="{2AE1C2D7-CBE2-4633-B916-7139E950E710}" destId="{78DAFC59-D5BA-4A54-89E2-4B02579C0AB4}" srcOrd="0" destOrd="0" presId="urn:microsoft.com/office/officeart/2008/layout/LinedList"/>
    <dgm:cxn modelId="{ECB7D3CC-AE04-432D-9021-E463A8A9ECC6}" type="presParOf" srcId="{2AE1C2D7-CBE2-4633-B916-7139E950E710}" destId="{07BEE826-B283-45C8-A580-5307F69DFBD2}" srcOrd="1" destOrd="0" presId="urn:microsoft.com/office/officeart/2008/layout/LinedList"/>
    <dgm:cxn modelId="{25F3C7A6-2572-4B1F-B70D-1A02A9DAA27F}" type="presParOf" srcId="{DBDE1940-3573-494F-8D60-34003AC8407F}" destId="{D6BD3F65-23E6-4D4F-9482-560E47B0EB7F}" srcOrd="2" destOrd="0" presId="urn:microsoft.com/office/officeart/2008/layout/LinedList"/>
    <dgm:cxn modelId="{DF2C6488-314C-4130-9239-32305371E1F3}" type="presParOf" srcId="{DBDE1940-3573-494F-8D60-34003AC8407F}" destId="{2EA35DC1-D758-4159-84F0-FEC77138566B}" srcOrd="3" destOrd="0" presId="urn:microsoft.com/office/officeart/2008/layout/LinedList"/>
    <dgm:cxn modelId="{76686D69-3B7C-48D9-930B-C41FD77E6DF2}" type="presParOf" srcId="{2EA35DC1-D758-4159-84F0-FEC77138566B}" destId="{091F931D-0798-4CB3-9D78-99268E0601F5}" srcOrd="0" destOrd="0" presId="urn:microsoft.com/office/officeart/2008/layout/LinedList"/>
    <dgm:cxn modelId="{DB700C55-19C5-4DBF-A3A2-5242F0C1575E}" type="presParOf" srcId="{2EA35DC1-D758-4159-84F0-FEC77138566B}" destId="{5CC9A9EE-B9DF-4DF2-8A77-06800766203C}" srcOrd="1" destOrd="0" presId="urn:microsoft.com/office/officeart/2008/layout/LinedList"/>
    <dgm:cxn modelId="{292947A1-A020-427B-B03E-37932D2F8135}" type="presParOf" srcId="{DBDE1940-3573-494F-8D60-34003AC8407F}" destId="{F4A8C303-B5F1-444C-9042-681E896F7EF3}" srcOrd="4" destOrd="0" presId="urn:microsoft.com/office/officeart/2008/layout/LinedList"/>
    <dgm:cxn modelId="{629C76B2-E80A-497B-BB23-E960B895DAC3}" type="presParOf" srcId="{DBDE1940-3573-494F-8D60-34003AC8407F}" destId="{F9FBC6BF-5A32-4C73-A6AE-1402DCF19515}" srcOrd="5" destOrd="0" presId="urn:microsoft.com/office/officeart/2008/layout/LinedList"/>
    <dgm:cxn modelId="{4C8D05FF-4973-4D40-8487-FB6B1D631C35}" type="presParOf" srcId="{F9FBC6BF-5A32-4C73-A6AE-1402DCF19515}" destId="{2BBAEF09-D46B-42F9-BFE3-085644794AA6}" srcOrd="0" destOrd="0" presId="urn:microsoft.com/office/officeart/2008/layout/LinedList"/>
    <dgm:cxn modelId="{33912642-F88A-4CB3-A974-43B030093324}" type="presParOf" srcId="{F9FBC6BF-5A32-4C73-A6AE-1402DCF19515}" destId="{88721D50-0032-4762-B64A-7DE7F9078AB5}" srcOrd="1" destOrd="0" presId="urn:microsoft.com/office/officeart/2008/layout/LinedList"/>
    <dgm:cxn modelId="{240D02DF-2B75-4A47-AEBA-311CC97A7AF8}" type="presParOf" srcId="{DBDE1940-3573-494F-8D60-34003AC8407F}" destId="{D0CFBA5E-9146-4144-A39B-8AC66F1A0C15}" srcOrd="6" destOrd="0" presId="urn:microsoft.com/office/officeart/2008/layout/LinedList"/>
    <dgm:cxn modelId="{64C4F104-DA9D-42D7-AF02-B4232088C6FF}" type="presParOf" srcId="{DBDE1940-3573-494F-8D60-34003AC8407F}" destId="{DFEE2BA0-0FAA-4BC4-B6FE-00E4E82070AB}" srcOrd="7" destOrd="0" presId="urn:microsoft.com/office/officeart/2008/layout/LinedList"/>
    <dgm:cxn modelId="{C9682C3D-14C1-4606-8F1E-9F0181EB7E9B}" type="presParOf" srcId="{DFEE2BA0-0FAA-4BC4-B6FE-00E4E82070AB}" destId="{15CEC5D7-209E-4CB2-AE13-9045084F2BDE}" srcOrd="0" destOrd="0" presId="urn:microsoft.com/office/officeart/2008/layout/LinedList"/>
    <dgm:cxn modelId="{C4FDD401-3E51-4B7B-9F8C-16BAAF825793}" type="presParOf" srcId="{DFEE2BA0-0FAA-4BC4-B6FE-00E4E82070AB}" destId="{E54CC2F4-0F8B-400E-9DE3-5C77954F3145}" srcOrd="1" destOrd="0" presId="urn:microsoft.com/office/officeart/2008/layout/LinedList"/>
    <dgm:cxn modelId="{8DFB322F-95FB-47FF-BD5E-B5FDACF9FA62}" type="presParOf" srcId="{DBDE1940-3573-494F-8D60-34003AC8407F}" destId="{F0188A0C-CA40-439F-B30A-15B259DD208F}" srcOrd="8" destOrd="0" presId="urn:microsoft.com/office/officeart/2008/layout/LinedList"/>
    <dgm:cxn modelId="{578AF5F0-8696-4D4A-A230-4DFF6776477E}" type="presParOf" srcId="{DBDE1940-3573-494F-8D60-34003AC8407F}" destId="{FABCC370-ED6C-4DBD-992D-E9C684D026B8}" srcOrd="9" destOrd="0" presId="urn:microsoft.com/office/officeart/2008/layout/LinedList"/>
    <dgm:cxn modelId="{FFF1CF53-943B-4DA6-ACA0-DC04C948CB09}" type="presParOf" srcId="{FABCC370-ED6C-4DBD-992D-E9C684D026B8}" destId="{BB7BC59B-01A2-43E6-B826-797625415493}" srcOrd="0" destOrd="0" presId="urn:microsoft.com/office/officeart/2008/layout/LinedList"/>
    <dgm:cxn modelId="{6DD23F69-1648-459B-8090-E08986E73664}" type="presParOf" srcId="{FABCC370-ED6C-4DBD-992D-E9C684D026B8}" destId="{EB21728F-6541-4B54-8D56-AD2DB77F4989}" srcOrd="1" destOrd="0" presId="urn:microsoft.com/office/officeart/2008/layout/LinedList"/>
    <dgm:cxn modelId="{1729A4D1-FF79-437D-9FDD-9030D5D03E29}" type="presParOf" srcId="{DBDE1940-3573-494F-8D60-34003AC8407F}" destId="{41CA030A-C4BF-4EE7-88D5-C4C90350199F}" srcOrd="10" destOrd="0" presId="urn:microsoft.com/office/officeart/2008/layout/LinedList"/>
    <dgm:cxn modelId="{DDD9450B-B5D8-4D35-9425-0E742B0377BF}" type="presParOf" srcId="{DBDE1940-3573-494F-8D60-34003AC8407F}" destId="{EEE74EA2-078D-48C6-9576-221C577C6C64}" srcOrd="11" destOrd="0" presId="urn:microsoft.com/office/officeart/2008/layout/LinedList"/>
    <dgm:cxn modelId="{5905E06A-5F16-4493-B5C0-DF5E2ADDBD74}" type="presParOf" srcId="{EEE74EA2-078D-48C6-9576-221C577C6C64}" destId="{0D03DFBF-3D2C-4DF1-BC0E-7F7F45EAD703}" srcOrd="0" destOrd="0" presId="urn:microsoft.com/office/officeart/2008/layout/LinedList"/>
    <dgm:cxn modelId="{DA2D77D3-C1FD-4C49-A693-B435E0AAA93B}" type="presParOf" srcId="{EEE74EA2-078D-48C6-9576-221C577C6C64}" destId="{3E2A1CF0-062F-40F6-B061-F90F92A31605}" srcOrd="1" destOrd="0" presId="urn:microsoft.com/office/officeart/2008/layout/LinedList"/>
    <dgm:cxn modelId="{4F7F009F-48C2-4532-8C9B-B54F93099962}" type="presParOf" srcId="{DBDE1940-3573-494F-8D60-34003AC8407F}" destId="{59062670-20D1-4437-8A58-E9FA703AB331}" srcOrd="12" destOrd="0" presId="urn:microsoft.com/office/officeart/2008/layout/LinedList"/>
    <dgm:cxn modelId="{19D1FD9D-D0D0-4BF3-B509-72470E331FFE}" type="presParOf" srcId="{DBDE1940-3573-494F-8D60-34003AC8407F}" destId="{DDC74AD8-432E-41E5-8E43-576D4819633C}" srcOrd="13" destOrd="0" presId="urn:microsoft.com/office/officeart/2008/layout/LinedList"/>
    <dgm:cxn modelId="{9AE0017D-E760-4542-A852-A9A6BF014BA9}" type="presParOf" srcId="{DDC74AD8-432E-41E5-8E43-576D4819633C}" destId="{F279801A-5745-4C3F-804F-D447AD8C558D}" srcOrd="0" destOrd="0" presId="urn:microsoft.com/office/officeart/2008/layout/LinedList"/>
    <dgm:cxn modelId="{560AB27D-B35B-466D-B272-04D613CC6A9C}" type="presParOf" srcId="{DDC74AD8-432E-41E5-8E43-576D4819633C}" destId="{1BB4A8CA-1C70-4AA7-A70F-23331DB96B45}" srcOrd="1" destOrd="0" presId="urn:microsoft.com/office/officeart/2008/layout/LinedList"/>
    <dgm:cxn modelId="{EB568AF1-6AFC-41D0-B00C-FBF65A1BFFB5}" type="presParOf" srcId="{DBDE1940-3573-494F-8D60-34003AC8407F}" destId="{388830F2-65FA-4E2A-A559-0CA0DF02D059}" srcOrd="14" destOrd="0" presId="urn:microsoft.com/office/officeart/2008/layout/LinedList"/>
    <dgm:cxn modelId="{84B899DD-AE60-43BC-BA7D-A43B3775C563}" type="presParOf" srcId="{DBDE1940-3573-494F-8D60-34003AC8407F}" destId="{A575A489-8EEE-401E-80ED-0282297B5F92}" srcOrd="15" destOrd="0" presId="urn:microsoft.com/office/officeart/2008/layout/LinedList"/>
    <dgm:cxn modelId="{166905E2-E106-4E34-B254-1C1171D45E92}" type="presParOf" srcId="{A575A489-8EEE-401E-80ED-0282297B5F92}" destId="{48084916-B0C0-4078-8ED7-862E1EE9A088}" srcOrd="0" destOrd="0" presId="urn:microsoft.com/office/officeart/2008/layout/LinedList"/>
    <dgm:cxn modelId="{F25F328D-30C7-46D1-98B6-67C053D147BB}" type="presParOf" srcId="{A575A489-8EEE-401E-80ED-0282297B5F92}" destId="{A9817AE3-FA41-4CC6-B48D-38E5D78A532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6C6E6-09E5-4F4F-9C67-74BDDB59D3A2}"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A6836D3C-D715-45AF-9D3D-A99F94337FA0}">
      <dgm:prSet phldrT="[Text]" custT="1"/>
      <dgm:spPr/>
      <dgm:t>
        <a:bodyPr/>
        <a:lstStyle/>
        <a:p>
          <a:r>
            <a:rPr lang="en-US" sz="1400" dirty="0" smtClean="0"/>
            <a:t>Advanced text processing &amp; understanding</a:t>
          </a:r>
          <a:endParaRPr lang="en-US" sz="1400" dirty="0"/>
        </a:p>
      </dgm:t>
    </dgm:pt>
    <dgm:pt modelId="{9ACE16D1-293D-4E8C-9B0E-94E4C19B9455}" type="parTrans" cxnId="{F1B9EEF5-6ECD-4FE9-A0C5-B5E1154ECD19}">
      <dgm:prSet/>
      <dgm:spPr/>
      <dgm:t>
        <a:bodyPr/>
        <a:lstStyle/>
        <a:p>
          <a:endParaRPr lang="en-US" sz="2000">
            <a:solidFill>
              <a:srgbClr val="43220B"/>
            </a:solidFill>
          </a:endParaRPr>
        </a:p>
      </dgm:t>
    </dgm:pt>
    <dgm:pt modelId="{960FF0E9-5577-4C19-9AF9-4D265921796D}" type="sibTrans" cxnId="{F1B9EEF5-6ECD-4FE9-A0C5-B5E1154ECD19}">
      <dgm:prSet/>
      <dgm:spPr/>
      <dgm:t>
        <a:bodyPr/>
        <a:lstStyle/>
        <a:p>
          <a:endParaRPr lang="en-US" sz="2000">
            <a:solidFill>
              <a:srgbClr val="43220B"/>
            </a:solidFill>
          </a:endParaRPr>
        </a:p>
      </dgm:t>
    </dgm:pt>
    <dgm:pt modelId="{3A6D5878-1B0C-4C4B-A257-301B896F0C2F}">
      <dgm:prSet custT="1"/>
      <dgm:spPr/>
      <dgm:t>
        <a:bodyPr/>
        <a:lstStyle/>
        <a:p>
          <a:r>
            <a:rPr lang="en-US" sz="1400" dirty="0" smtClean="0"/>
            <a:t>Complex scene templates &amp; graphs</a:t>
          </a:r>
          <a:endParaRPr lang="en-US" sz="1400" dirty="0"/>
        </a:p>
      </dgm:t>
    </dgm:pt>
    <dgm:pt modelId="{0F493BF1-3042-49C5-B194-47EB32D460E7}" type="parTrans" cxnId="{B4728C34-92CD-4CEA-86D1-BA62AA93D397}">
      <dgm:prSet/>
      <dgm:spPr/>
      <dgm:t>
        <a:bodyPr/>
        <a:lstStyle/>
        <a:p>
          <a:endParaRPr lang="en-US" sz="2000">
            <a:solidFill>
              <a:srgbClr val="43220B"/>
            </a:solidFill>
          </a:endParaRPr>
        </a:p>
      </dgm:t>
    </dgm:pt>
    <dgm:pt modelId="{2D3F3767-539F-4B46-A8EE-E88F4242D98C}" type="sibTrans" cxnId="{B4728C34-92CD-4CEA-86D1-BA62AA93D397}">
      <dgm:prSet/>
      <dgm:spPr/>
      <dgm:t>
        <a:bodyPr/>
        <a:lstStyle/>
        <a:p>
          <a:endParaRPr lang="en-US" sz="2000">
            <a:solidFill>
              <a:srgbClr val="43220B"/>
            </a:solidFill>
          </a:endParaRPr>
        </a:p>
      </dgm:t>
    </dgm:pt>
    <dgm:pt modelId="{5B34B297-741C-4217-BE8E-A861CD2AC74F}">
      <dgm:prSet custT="1"/>
      <dgm:spPr/>
      <dgm:t>
        <a:bodyPr/>
        <a:lstStyle/>
        <a:p>
          <a:r>
            <a:rPr lang="en-US" sz="1400" smtClean="0"/>
            <a:t>Prior knowledge learning agents</a:t>
          </a:r>
          <a:endParaRPr lang="en-US" sz="1400" dirty="0"/>
        </a:p>
      </dgm:t>
    </dgm:pt>
    <dgm:pt modelId="{6BB87A77-9B10-4195-978C-1167410203D1}" type="parTrans" cxnId="{81C83FED-6D7C-44A1-9995-5D02FBB069DE}">
      <dgm:prSet/>
      <dgm:spPr/>
      <dgm:t>
        <a:bodyPr/>
        <a:lstStyle/>
        <a:p>
          <a:endParaRPr lang="en-US" sz="2000">
            <a:solidFill>
              <a:srgbClr val="43220B"/>
            </a:solidFill>
          </a:endParaRPr>
        </a:p>
      </dgm:t>
    </dgm:pt>
    <dgm:pt modelId="{77D2E32B-E4FF-48EF-99B8-E59D13989457}" type="sibTrans" cxnId="{81C83FED-6D7C-44A1-9995-5D02FBB069DE}">
      <dgm:prSet/>
      <dgm:spPr/>
      <dgm:t>
        <a:bodyPr/>
        <a:lstStyle/>
        <a:p>
          <a:endParaRPr lang="en-US" sz="2000">
            <a:solidFill>
              <a:srgbClr val="43220B"/>
            </a:solidFill>
          </a:endParaRPr>
        </a:p>
      </dgm:t>
    </dgm:pt>
    <dgm:pt modelId="{16B1A850-44DA-4FA7-9F36-49972C29C840}">
      <dgm:prSet custT="1"/>
      <dgm:spPr/>
      <dgm:t>
        <a:bodyPr/>
        <a:lstStyle/>
        <a:p>
          <a:r>
            <a:rPr lang="en-US" sz="1400" smtClean="0"/>
            <a:t>3D scenes	</a:t>
          </a:r>
          <a:endParaRPr lang="en-US" sz="1400" dirty="0"/>
        </a:p>
      </dgm:t>
    </dgm:pt>
    <dgm:pt modelId="{B90BAF98-07B3-43B0-96DC-90FDBAD6B59A}" type="parTrans" cxnId="{C36E57D0-00EC-4311-B7BB-101AAD528193}">
      <dgm:prSet/>
      <dgm:spPr/>
      <dgm:t>
        <a:bodyPr/>
        <a:lstStyle/>
        <a:p>
          <a:endParaRPr lang="en-US" sz="2000">
            <a:solidFill>
              <a:srgbClr val="43220B"/>
            </a:solidFill>
          </a:endParaRPr>
        </a:p>
      </dgm:t>
    </dgm:pt>
    <dgm:pt modelId="{BC561310-966D-4C44-A15A-EAA53C0A9974}" type="sibTrans" cxnId="{C36E57D0-00EC-4311-B7BB-101AAD528193}">
      <dgm:prSet/>
      <dgm:spPr/>
      <dgm:t>
        <a:bodyPr/>
        <a:lstStyle/>
        <a:p>
          <a:endParaRPr lang="en-US" sz="2000">
            <a:solidFill>
              <a:srgbClr val="43220B"/>
            </a:solidFill>
          </a:endParaRPr>
        </a:p>
      </dgm:t>
    </dgm:pt>
    <dgm:pt modelId="{68928946-4FE5-4E87-B4FD-6CEF9F4E8139}">
      <dgm:prSet custT="1"/>
      <dgm:spPr/>
      <dgm:t>
        <a:bodyPr/>
        <a:lstStyle/>
        <a:p>
          <a:r>
            <a:rPr lang="en-US" sz="1400" smtClean="0"/>
            <a:t>Gesture recognition	</a:t>
          </a:r>
          <a:endParaRPr lang="en-US" sz="1400" dirty="0"/>
        </a:p>
      </dgm:t>
    </dgm:pt>
    <dgm:pt modelId="{A13E9FD8-A132-4236-8217-7BCDE94DE826}" type="parTrans" cxnId="{43498C35-FE63-4EC2-B4E8-5F5FDF79E463}">
      <dgm:prSet/>
      <dgm:spPr/>
      <dgm:t>
        <a:bodyPr/>
        <a:lstStyle/>
        <a:p>
          <a:endParaRPr lang="en-US" sz="2000">
            <a:solidFill>
              <a:srgbClr val="43220B"/>
            </a:solidFill>
          </a:endParaRPr>
        </a:p>
      </dgm:t>
    </dgm:pt>
    <dgm:pt modelId="{DC0DDCDF-BF6A-42FB-B1B3-F775AAC5BFA2}" type="sibTrans" cxnId="{43498C35-FE63-4EC2-B4E8-5F5FDF79E463}">
      <dgm:prSet/>
      <dgm:spPr/>
      <dgm:t>
        <a:bodyPr/>
        <a:lstStyle/>
        <a:p>
          <a:endParaRPr lang="en-US" sz="2000">
            <a:solidFill>
              <a:srgbClr val="43220B"/>
            </a:solidFill>
          </a:endParaRPr>
        </a:p>
      </dgm:t>
    </dgm:pt>
    <dgm:pt modelId="{57C7C661-7701-4686-9A16-3226B7B4EE05}">
      <dgm:prSet custT="1"/>
      <dgm:spPr/>
      <dgm:t>
        <a:bodyPr/>
        <a:lstStyle/>
        <a:p>
          <a:r>
            <a:rPr lang="en-US" sz="1400" dirty="0" smtClean="0"/>
            <a:t>Further Goodreads integration	</a:t>
          </a:r>
          <a:endParaRPr lang="en-US" sz="1400" dirty="0"/>
        </a:p>
      </dgm:t>
    </dgm:pt>
    <dgm:pt modelId="{4CFBF13D-7AB4-4F75-8933-1A8DC83F2028}" type="parTrans" cxnId="{C88FBCC1-D967-4DEB-8A52-2C70BC575D1D}">
      <dgm:prSet/>
      <dgm:spPr/>
      <dgm:t>
        <a:bodyPr/>
        <a:lstStyle/>
        <a:p>
          <a:endParaRPr lang="en-US" sz="2000">
            <a:solidFill>
              <a:srgbClr val="43220B"/>
            </a:solidFill>
          </a:endParaRPr>
        </a:p>
      </dgm:t>
    </dgm:pt>
    <dgm:pt modelId="{EDDF5416-41FE-4590-9574-171A9F0650EC}" type="sibTrans" cxnId="{C88FBCC1-D967-4DEB-8A52-2C70BC575D1D}">
      <dgm:prSet/>
      <dgm:spPr/>
      <dgm:t>
        <a:bodyPr/>
        <a:lstStyle/>
        <a:p>
          <a:endParaRPr lang="en-US" sz="2000">
            <a:solidFill>
              <a:srgbClr val="43220B"/>
            </a:solidFill>
          </a:endParaRPr>
        </a:p>
      </dgm:t>
    </dgm:pt>
    <dgm:pt modelId="{8C444C6A-C41C-42DE-85C2-EA937115A3F9}" type="pres">
      <dgm:prSet presAssocID="{1DD6C6E6-09E5-4F4F-9C67-74BDDB59D3A2}" presName="Name0" presStyleCnt="0">
        <dgm:presLayoutVars>
          <dgm:dir/>
          <dgm:resizeHandles val="exact"/>
        </dgm:presLayoutVars>
      </dgm:prSet>
      <dgm:spPr/>
    </dgm:pt>
    <dgm:pt modelId="{35B09F94-01D4-4395-A555-D9144D4ECE71}" type="pres">
      <dgm:prSet presAssocID="{A6836D3C-D715-45AF-9D3D-A99F94337FA0}" presName="node" presStyleLbl="node1" presStyleIdx="0" presStyleCnt="6">
        <dgm:presLayoutVars>
          <dgm:bulletEnabled val="1"/>
        </dgm:presLayoutVars>
      </dgm:prSet>
      <dgm:spPr/>
      <dgm:t>
        <a:bodyPr/>
        <a:lstStyle/>
        <a:p>
          <a:endParaRPr lang="en-US"/>
        </a:p>
      </dgm:t>
    </dgm:pt>
    <dgm:pt modelId="{3DE2A2F6-D47A-4587-A13D-71D69521346A}" type="pres">
      <dgm:prSet presAssocID="{960FF0E9-5577-4C19-9AF9-4D265921796D}" presName="sibTrans" presStyleCnt="0"/>
      <dgm:spPr/>
    </dgm:pt>
    <dgm:pt modelId="{24B4847F-1D69-428B-AEE3-CF14C38FE54C}" type="pres">
      <dgm:prSet presAssocID="{3A6D5878-1B0C-4C4B-A257-301B896F0C2F}" presName="node" presStyleLbl="node1" presStyleIdx="1" presStyleCnt="6">
        <dgm:presLayoutVars>
          <dgm:bulletEnabled val="1"/>
        </dgm:presLayoutVars>
      </dgm:prSet>
      <dgm:spPr/>
      <dgm:t>
        <a:bodyPr/>
        <a:lstStyle/>
        <a:p>
          <a:endParaRPr lang="en-US"/>
        </a:p>
      </dgm:t>
    </dgm:pt>
    <dgm:pt modelId="{0242F391-5941-4424-B390-E65F40AF7DAB}" type="pres">
      <dgm:prSet presAssocID="{2D3F3767-539F-4B46-A8EE-E88F4242D98C}" presName="sibTrans" presStyleCnt="0"/>
      <dgm:spPr/>
    </dgm:pt>
    <dgm:pt modelId="{2640AAB1-E698-4FAB-8E17-1D1A4C38205A}" type="pres">
      <dgm:prSet presAssocID="{5B34B297-741C-4217-BE8E-A861CD2AC74F}" presName="node" presStyleLbl="node1" presStyleIdx="2" presStyleCnt="6">
        <dgm:presLayoutVars>
          <dgm:bulletEnabled val="1"/>
        </dgm:presLayoutVars>
      </dgm:prSet>
      <dgm:spPr/>
    </dgm:pt>
    <dgm:pt modelId="{550F389C-9918-42B2-B65E-7D537847B62B}" type="pres">
      <dgm:prSet presAssocID="{77D2E32B-E4FF-48EF-99B8-E59D13989457}" presName="sibTrans" presStyleCnt="0"/>
      <dgm:spPr/>
    </dgm:pt>
    <dgm:pt modelId="{489E4AE9-2052-4557-9F9C-E02D8DFFCC82}" type="pres">
      <dgm:prSet presAssocID="{16B1A850-44DA-4FA7-9F36-49972C29C840}" presName="node" presStyleLbl="node1" presStyleIdx="3" presStyleCnt="6">
        <dgm:presLayoutVars>
          <dgm:bulletEnabled val="1"/>
        </dgm:presLayoutVars>
      </dgm:prSet>
      <dgm:spPr/>
    </dgm:pt>
    <dgm:pt modelId="{68980AEE-B82A-4488-AFD5-23AD7ABAB8B6}" type="pres">
      <dgm:prSet presAssocID="{BC561310-966D-4C44-A15A-EAA53C0A9974}" presName="sibTrans" presStyleCnt="0"/>
      <dgm:spPr/>
    </dgm:pt>
    <dgm:pt modelId="{9524B7C9-A8AE-4622-B7F1-314D093E0155}" type="pres">
      <dgm:prSet presAssocID="{68928946-4FE5-4E87-B4FD-6CEF9F4E8139}" presName="node" presStyleLbl="node1" presStyleIdx="4" presStyleCnt="6">
        <dgm:presLayoutVars>
          <dgm:bulletEnabled val="1"/>
        </dgm:presLayoutVars>
      </dgm:prSet>
      <dgm:spPr/>
    </dgm:pt>
    <dgm:pt modelId="{55FFB8B3-61C0-4AF4-92ED-A6F320029B92}" type="pres">
      <dgm:prSet presAssocID="{DC0DDCDF-BF6A-42FB-B1B3-F775AAC5BFA2}" presName="sibTrans" presStyleCnt="0"/>
      <dgm:spPr/>
    </dgm:pt>
    <dgm:pt modelId="{4CDBA2C7-7E08-4CEF-96FB-5779F22AD242}" type="pres">
      <dgm:prSet presAssocID="{57C7C661-7701-4686-9A16-3226B7B4EE05}" presName="node" presStyleLbl="node1" presStyleIdx="5" presStyleCnt="6">
        <dgm:presLayoutVars>
          <dgm:bulletEnabled val="1"/>
        </dgm:presLayoutVars>
      </dgm:prSet>
      <dgm:spPr/>
    </dgm:pt>
  </dgm:ptLst>
  <dgm:cxnLst>
    <dgm:cxn modelId="{F1B9EEF5-6ECD-4FE9-A0C5-B5E1154ECD19}" srcId="{1DD6C6E6-09E5-4F4F-9C67-74BDDB59D3A2}" destId="{A6836D3C-D715-45AF-9D3D-A99F94337FA0}" srcOrd="0" destOrd="0" parTransId="{9ACE16D1-293D-4E8C-9B0E-94E4C19B9455}" sibTransId="{960FF0E9-5577-4C19-9AF9-4D265921796D}"/>
    <dgm:cxn modelId="{43498C35-FE63-4EC2-B4E8-5F5FDF79E463}" srcId="{1DD6C6E6-09E5-4F4F-9C67-74BDDB59D3A2}" destId="{68928946-4FE5-4E87-B4FD-6CEF9F4E8139}" srcOrd="4" destOrd="0" parTransId="{A13E9FD8-A132-4236-8217-7BCDE94DE826}" sibTransId="{DC0DDCDF-BF6A-42FB-B1B3-F775AAC5BFA2}"/>
    <dgm:cxn modelId="{B89FD99E-625B-4197-9119-E688C6163004}" type="presOf" srcId="{5B34B297-741C-4217-BE8E-A861CD2AC74F}" destId="{2640AAB1-E698-4FAB-8E17-1D1A4C38205A}" srcOrd="0" destOrd="0" presId="urn:microsoft.com/office/officeart/2005/8/layout/hList6"/>
    <dgm:cxn modelId="{81C83FED-6D7C-44A1-9995-5D02FBB069DE}" srcId="{1DD6C6E6-09E5-4F4F-9C67-74BDDB59D3A2}" destId="{5B34B297-741C-4217-BE8E-A861CD2AC74F}" srcOrd="2" destOrd="0" parTransId="{6BB87A77-9B10-4195-978C-1167410203D1}" sibTransId="{77D2E32B-E4FF-48EF-99B8-E59D13989457}"/>
    <dgm:cxn modelId="{15BB9CAB-2B66-4AD4-A832-B5C1120D3EEF}" type="presOf" srcId="{16B1A850-44DA-4FA7-9F36-49972C29C840}" destId="{489E4AE9-2052-4557-9F9C-E02D8DFFCC82}" srcOrd="0" destOrd="0" presId="urn:microsoft.com/office/officeart/2005/8/layout/hList6"/>
    <dgm:cxn modelId="{1A13E47F-2E3A-4E2B-8718-10BDF33B282B}" type="presOf" srcId="{3A6D5878-1B0C-4C4B-A257-301B896F0C2F}" destId="{24B4847F-1D69-428B-AEE3-CF14C38FE54C}" srcOrd="0" destOrd="0" presId="urn:microsoft.com/office/officeart/2005/8/layout/hList6"/>
    <dgm:cxn modelId="{704FD87D-E473-4549-987D-A3887FD5EA14}" type="presOf" srcId="{1DD6C6E6-09E5-4F4F-9C67-74BDDB59D3A2}" destId="{8C444C6A-C41C-42DE-85C2-EA937115A3F9}" srcOrd="0" destOrd="0" presId="urn:microsoft.com/office/officeart/2005/8/layout/hList6"/>
    <dgm:cxn modelId="{26F24F9F-38DA-4CBE-AE3B-756208746BAD}" type="presOf" srcId="{57C7C661-7701-4686-9A16-3226B7B4EE05}" destId="{4CDBA2C7-7E08-4CEF-96FB-5779F22AD242}" srcOrd="0" destOrd="0" presId="urn:microsoft.com/office/officeart/2005/8/layout/hList6"/>
    <dgm:cxn modelId="{2461FE2E-DCAF-4E20-AE9D-424F2172647A}" type="presOf" srcId="{A6836D3C-D715-45AF-9D3D-A99F94337FA0}" destId="{35B09F94-01D4-4395-A555-D9144D4ECE71}" srcOrd="0" destOrd="0" presId="urn:microsoft.com/office/officeart/2005/8/layout/hList6"/>
    <dgm:cxn modelId="{C36E57D0-00EC-4311-B7BB-101AAD528193}" srcId="{1DD6C6E6-09E5-4F4F-9C67-74BDDB59D3A2}" destId="{16B1A850-44DA-4FA7-9F36-49972C29C840}" srcOrd="3" destOrd="0" parTransId="{B90BAF98-07B3-43B0-96DC-90FDBAD6B59A}" sibTransId="{BC561310-966D-4C44-A15A-EAA53C0A9974}"/>
    <dgm:cxn modelId="{9370253E-4BA5-4A63-9F5E-24786FFFFA55}" type="presOf" srcId="{68928946-4FE5-4E87-B4FD-6CEF9F4E8139}" destId="{9524B7C9-A8AE-4622-B7F1-314D093E0155}" srcOrd="0" destOrd="0" presId="urn:microsoft.com/office/officeart/2005/8/layout/hList6"/>
    <dgm:cxn modelId="{B4728C34-92CD-4CEA-86D1-BA62AA93D397}" srcId="{1DD6C6E6-09E5-4F4F-9C67-74BDDB59D3A2}" destId="{3A6D5878-1B0C-4C4B-A257-301B896F0C2F}" srcOrd="1" destOrd="0" parTransId="{0F493BF1-3042-49C5-B194-47EB32D460E7}" sibTransId="{2D3F3767-539F-4B46-A8EE-E88F4242D98C}"/>
    <dgm:cxn modelId="{C88FBCC1-D967-4DEB-8A52-2C70BC575D1D}" srcId="{1DD6C6E6-09E5-4F4F-9C67-74BDDB59D3A2}" destId="{57C7C661-7701-4686-9A16-3226B7B4EE05}" srcOrd="5" destOrd="0" parTransId="{4CFBF13D-7AB4-4F75-8933-1A8DC83F2028}" sibTransId="{EDDF5416-41FE-4590-9574-171A9F0650EC}"/>
    <dgm:cxn modelId="{02735D01-2355-498D-B916-82521F88E3D6}" type="presParOf" srcId="{8C444C6A-C41C-42DE-85C2-EA937115A3F9}" destId="{35B09F94-01D4-4395-A555-D9144D4ECE71}" srcOrd="0" destOrd="0" presId="urn:microsoft.com/office/officeart/2005/8/layout/hList6"/>
    <dgm:cxn modelId="{4E6FF237-BFA3-4F55-B00F-BC073DAD91CB}" type="presParOf" srcId="{8C444C6A-C41C-42DE-85C2-EA937115A3F9}" destId="{3DE2A2F6-D47A-4587-A13D-71D69521346A}" srcOrd="1" destOrd="0" presId="urn:microsoft.com/office/officeart/2005/8/layout/hList6"/>
    <dgm:cxn modelId="{2AAAF7C1-C8CD-43EB-BE66-F433BB6C4155}" type="presParOf" srcId="{8C444C6A-C41C-42DE-85C2-EA937115A3F9}" destId="{24B4847F-1D69-428B-AEE3-CF14C38FE54C}" srcOrd="2" destOrd="0" presId="urn:microsoft.com/office/officeart/2005/8/layout/hList6"/>
    <dgm:cxn modelId="{CE853C17-29C5-4344-B0BD-C105867548C9}" type="presParOf" srcId="{8C444C6A-C41C-42DE-85C2-EA937115A3F9}" destId="{0242F391-5941-4424-B390-E65F40AF7DAB}" srcOrd="3" destOrd="0" presId="urn:microsoft.com/office/officeart/2005/8/layout/hList6"/>
    <dgm:cxn modelId="{80117D35-494D-42DE-8374-D9B7E1145FEE}" type="presParOf" srcId="{8C444C6A-C41C-42DE-85C2-EA937115A3F9}" destId="{2640AAB1-E698-4FAB-8E17-1D1A4C38205A}" srcOrd="4" destOrd="0" presId="urn:microsoft.com/office/officeart/2005/8/layout/hList6"/>
    <dgm:cxn modelId="{B1F46FE6-439C-4A57-A5F7-696338E3AADD}" type="presParOf" srcId="{8C444C6A-C41C-42DE-85C2-EA937115A3F9}" destId="{550F389C-9918-42B2-B65E-7D537847B62B}" srcOrd="5" destOrd="0" presId="urn:microsoft.com/office/officeart/2005/8/layout/hList6"/>
    <dgm:cxn modelId="{BA22D833-1B9C-4E09-859C-813E641748FF}" type="presParOf" srcId="{8C444C6A-C41C-42DE-85C2-EA937115A3F9}" destId="{489E4AE9-2052-4557-9F9C-E02D8DFFCC82}" srcOrd="6" destOrd="0" presId="urn:microsoft.com/office/officeart/2005/8/layout/hList6"/>
    <dgm:cxn modelId="{A8FA7D5A-8CAB-4267-B2A3-E160204FB2A2}" type="presParOf" srcId="{8C444C6A-C41C-42DE-85C2-EA937115A3F9}" destId="{68980AEE-B82A-4488-AFD5-23AD7ABAB8B6}" srcOrd="7" destOrd="0" presId="urn:microsoft.com/office/officeart/2005/8/layout/hList6"/>
    <dgm:cxn modelId="{E28D214A-AB1E-492B-BDF6-49E55446EB79}" type="presParOf" srcId="{8C444C6A-C41C-42DE-85C2-EA937115A3F9}" destId="{9524B7C9-A8AE-4622-B7F1-314D093E0155}" srcOrd="8" destOrd="0" presId="urn:microsoft.com/office/officeart/2005/8/layout/hList6"/>
    <dgm:cxn modelId="{A49160AE-6FF7-4154-8290-9E31FD8F2091}" type="presParOf" srcId="{8C444C6A-C41C-42DE-85C2-EA937115A3F9}" destId="{55FFB8B3-61C0-4AF4-92ED-A6F320029B92}" srcOrd="9" destOrd="0" presId="urn:microsoft.com/office/officeart/2005/8/layout/hList6"/>
    <dgm:cxn modelId="{A0D989A6-05EF-4724-A8F1-370BFBE25742}" type="presParOf" srcId="{8C444C6A-C41C-42DE-85C2-EA937115A3F9}" destId="{4CDBA2C7-7E08-4CEF-96FB-5779F22AD242}" srcOrd="1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DD6C6E6-09E5-4F4F-9C67-74BDDB59D3A2}"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A6836D3C-D715-45AF-9D3D-A99F94337FA0}">
      <dgm:prSet phldrT="[Text]" custT="1"/>
      <dgm:spPr/>
      <dgm:t>
        <a:bodyPr/>
        <a:lstStyle/>
        <a:p>
          <a:r>
            <a:rPr lang="en-US" sz="2000" dirty="0" smtClean="0"/>
            <a:t>Made In Egypt (MIE)</a:t>
          </a:r>
          <a:endParaRPr lang="en-US" sz="2000" dirty="0"/>
        </a:p>
      </dgm:t>
    </dgm:pt>
    <dgm:pt modelId="{9ACE16D1-293D-4E8C-9B0E-94E4C19B9455}" type="parTrans" cxnId="{F1B9EEF5-6ECD-4FE9-A0C5-B5E1154ECD19}">
      <dgm:prSet/>
      <dgm:spPr/>
      <dgm:t>
        <a:bodyPr/>
        <a:lstStyle/>
        <a:p>
          <a:endParaRPr lang="en-US" sz="1800">
            <a:solidFill>
              <a:srgbClr val="43220B"/>
            </a:solidFill>
          </a:endParaRPr>
        </a:p>
      </dgm:t>
    </dgm:pt>
    <dgm:pt modelId="{960FF0E9-5577-4C19-9AF9-4D265921796D}" type="sibTrans" cxnId="{F1B9EEF5-6ECD-4FE9-A0C5-B5E1154ECD19}">
      <dgm:prSet/>
      <dgm:spPr/>
      <dgm:t>
        <a:bodyPr/>
        <a:lstStyle/>
        <a:p>
          <a:endParaRPr lang="en-US" sz="1800">
            <a:solidFill>
              <a:srgbClr val="43220B"/>
            </a:solidFill>
          </a:endParaRPr>
        </a:p>
      </dgm:t>
    </dgm:pt>
    <dgm:pt modelId="{3A6D5878-1B0C-4C4B-A257-301B896F0C2F}">
      <dgm:prSet custT="1"/>
      <dgm:spPr/>
      <dgm:t>
        <a:bodyPr/>
        <a:lstStyle/>
        <a:p>
          <a:r>
            <a:rPr lang="en-US" sz="2000" dirty="0" smtClean="0"/>
            <a:t>Egyptian Engineering Day (EED)</a:t>
          </a:r>
          <a:endParaRPr lang="en-US" sz="2000" dirty="0"/>
        </a:p>
      </dgm:t>
    </dgm:pt>
    <dgm:pt modelId="{0F493BF1-3042-49C5-B194-47EB32D460E7}" type="parTrans" cxnId="{B4728C34-92CD-4CEA-86D1-BA62AA93D397}">
      <dgm:prSet/>
      <dgm:spPr/>
      <dgm:t>
        <a:bodyPr/>
        <a:lstStyle/>
        <a:p>
          <a:endParaRPr lang="en-US" sz="1800">
            <a:solidFill>
              <a:srgbClr val="43220B"/>
            </a:solidFill>
          </a:endParaRPr>
        </a:p>
      </dgm:t>
    </dgm:pt>
    <dgm:pt modelId="{2D3F3767-539F-4B46-A8EE-E88F4242D98C}" type="sibTrans" cxnId="{B4728C34-92CD-4CEA-86D1-BA62AA93D397}">
      <dgm:prSet/>
      <dgm:spPr/>
      <dgm:t>
        <a:bodyPr/>
        <a:lstStyle/>
        <a:p>
          <a:endParaRPr lang="en-US" sz="1800">
            <a:solidFill>
              <a:srgbClr val="43220B"/>
            </a:solidFill>
          </a:endParaRPr>
        </a:p>
      </dgm:t>
    </dgm:pt>
    <dgm:pt modelId="{5B34B297-741C-4217-BE8E-A861CD2AC74F}">
      <dgm:prSet custT="1"/>
      <dgm:spPr/>
      <dgm:t>
        <a:bodyPr/>
        <a:lstStyle/>
        <a:p>
          <a:r>
            <a:rPr lang="en-US" sz="2000" dirty="0" err="1" smtClean="0"/>
            <a:t>Ibtecar</a:t>
          </a:r>
          <a:r>
            <a:rPr lang="en-US" sz="2000" dirty="0" smtClean="0"/>
            <a:t> 2015</a:t>
          </a:r>
          <a:endParaRPr lang="en-US" sz="2000" dirty="0"/>
        </a:p>
      </dgm:t>
    </dgm:pt>
    <dgm:pt modelId="{6BB87A77-9B10-4195-978C-1167410203D1}" type="parTrans" cxnId="{81C83FED-6D7C-44A1-9995-5D02FBB069DE}">
      <dgm:prSet/>
      <dgm:spPr/>
      <dgm:t>
        <a:bodyPr/>
        <a:lstStyle/>
        <a:p>
          <a:endParaRPr lang="en-US" sz="1800">
            <a:solidFill>
              <a:srgbClr val="43220B"/>
            </a:solidFill>
          </a:endParaRPr>
        </a:p>
      </dgm:t>
    </dgm:pt>
    <dgm:pt modelId="{77D2E32B-E4FF-48EF-99B8-E59D13989457}" type="sibTrans" cxnId="{81C83FED-6D7C-44A1-9995-5D02FBB069DE}">
      <dgm:prSet/>
      <dgm:spPr/>
      <dgm:t>
        <a:bodyPr/>
        <a:lstStyle/>
        <a:p>
          <a:endParaRPr lang="en-US" sz="1800">
            <a:solidFill>
              <a:srgbClr val="43220B"/>
            </a:solidFill>
          </a:endParaRPr>
        </a:p>
      </dgm:t>
    </dgm:pt>
    <dgm:pt modelId="{8C444C6A-C41C-42DE-85C2-EA937115A3F9}" type="pres">
      <dgm:prSet presAssocID="{1DD6C6E6-09E5-4F4F-9C67-74BDDB59D3A2}" presName="Name0" presStyleCnt="0">
        <dgm:presLayoutVars>
          <dgm:dir/>
          <dgm:resizeHandles val="exact"/>
        </dgm:presLayoutVars>
      </dgm:prSet>
      <dgm:spPr/>
    </dgm:pt>
    <dgm:pt modelId="{35B09F94-01D4-4395-A555-D9144D4ECE71}" type="pres">
      <dgm:prSet presAssocID="{A6836D3C-D715-45AF-9D3D-A99F94337FA0}" presName="node" presStyleLbl="node1" presStyleIdx="0" presStyleCnt="3">
        <dgm:presLayoutVars>
          <dgm:bulletEnabled val="1"/>
        </dgm:presLayoutVars>
      </dgm:prSet>
      <dgm:spPr/>
      <dgm:t>
        <a:bodyPr/>
        <a:lstStyle/>
        <a:p>
          <a:endParaRPr lang="en-US"/>
        </a:p>
      </dgm:t>
    </dgm:pt>
    <dgm:pt modelId="{3DE2A2F6-D47A-4587-A13D-71D69521346A}" type="pres">
      <dgm:prSet presAssocID="{960FF0E9-5577-4C19-9AF9-4D265921796D}" presName="sibTrans" presStyleCnt="0"/>
      <dgm:spPr/>
    </dgm:pt>
    <dgm:pt modelId="{24B4847F-1D69-428B-AEE3-CF14C38FE54C}" type="pres">
      <dgm:prSet presAssocID="{3A6D5878-1B0C-4C4B-A257-301B896F0C2F}" presName="node" presStyleLbl="node1" presStyleIdx="1" presStyleCnt="3">
        <dgm:presLayoutVars>
          <dgm:bulletEnabled val="1"/>
        </dgm:presLayoutVars>
      </dgm:prSet>
      <dgm:spPr/>
      <dgm:t>
        <a:bodyPr/>
        <a:lstStyle/>
        <a:p>
          <a:endParaRPr lang="en-US"/>
        </a:p>
      </dgm:t>
    </dgm:pt>
    <dgm:pt modelId="{0242F391-5941-4424-B390-E65F40AF7DAB}" type="pres">
      <dgm:prSet presAssocID="{2D3F3767-539F-4B46-A8EE-E88F4242D98C}" presName="sibTrans" presStyleCnt="0"/>
      <dgm:spPr/>
    </dgm:pt>
    <dgm:pt modelId="{2640AAB1-E698-4FAB-8E17-1D1A4C38205A}" type="pres">
      <dgm:prSet presAssocID="{5B34B297-741C-4217-BE8E-A861CD2AC74F}" presName="node" presStyleLbl="node1" presStyleIdx="2" presStyleCnt="3">
        <dgm:presLayoutVars>
          <dgm:bulletEnabled val="1"/>
        </dgm:presLayoutVars>
      </dgm:prSet>
      <dgm:spPr/>
    </dgm:pt>
  </dgm:ptLst>
  <dgm:cxnLst>
    <dgm:cxn modelId="{F1B9EEF5-6ECD-4FE9-A0C5-B5E1154ECD19}" srcId="{1DD6C6E6-09E5-4F4F-9C67-74BDDB59D3A2}" destId="{A6836D3C-D715-45AF-9D3D-A99F94337FA0}" srcOrd="0" destOrd="0" parTransId="{9ACE16D1-293D-4E8C-9B0E-94E4C19B9455}" sibTransId="{960FF0E9-5577-4C19-9AF9-4D265921796D}"/>
    <dgm:cxn modelId="{3AAC47DB-BC97-477B-B709-8652EB8DF3A2}" type="presOf" srcId="{A6836D3C-D715-45AF-9D3D-A99F94337FA0}" destId="{35B09F94-01D4-4395-A555-D9144D4ECE71}" srcOrd="0" destOrd="0" presId="urn:microsoft.com/office/officeart/2005/8/layout/hList6"/>
    <dgm:cxn modelId="{81C83FED-6D7C-44A1-9995-5D02FBB069DE}" srcId="{1DD6C6E6-09E5-4F4F-9C67-74BDDB59D3A2}" destId="{5B34B297-741C-4217-BE8E-A861CD2AC74F}" srcOrd="2" destOrd="0" parTransId="{6BB87A77-9B10-4195-978C-1167410203D1}" sibTransId="{77D2E32B-E4FF-48EF-99B8-E59D13989457}"/>
    <dgm:cxn modelId="{802735E2-8D57-4A1E-A989-4BDD70FED56B}" type="presOf" srcId="{1DD6C6E6-09E5-4F4F-9C67-74BDDB59D3A2}" destId="{8C444C6A-C41C-42DE-85C2-EA937115A3F9}" srcOrd="0" destOrd="0" presId="urn:microsoft.com/office/officeart/2005/8/layout/hList6"/>
    <dgm:cxn modelId="{82BE3DDA-3A5F-4085-A316-7F8165335DAE}" type="presOf" srcId="{3A6D5878-1B0C-4C4B-A257-301B896F0C2F}" destId="{24B4847F-1D69-428B-AEE3-CF14C38FE54C}" srcOrd="0" destOrd="0" presId="urn:microsoft.com/office/officeart/2005/8/layout/hList6"/>
    <dgm:cxn modelId="{B4728C34-92CD-4CEA-86D1-BA62AA93D397}" srcId="{1DD6C6E6-09E5-4F4F-9C67-74BDDB59D3A2}" destId="{3A6D5878-1B0C-4C4B-A257-301B896F0C2F}" srcOrd="1" destOrd="0" parTransId="{0F493BF1-3042-49C5-B194-47EB32D460E7}" sibTransId="{2D3F3767-539F-4B46-A8EE-E88F4242D98C}"/>
    <dgm:cxn modelId="{29E02929-C61B-4A45-8E55-B76677853683}" type="presOf" srcId="{5B34B297-741C-4217-BE8E-A861CD2AC74F}" destId="{2640AAB1-E698-4FAB-8E17-1D1A4C38205A}" srcOrd="0" destOrd="0" presId="urn:microsoft.com/office/officeart/2005/8/layout/hList6"/>
    <dgm:cxn modelId="{A98ACECA-5661-48DF-B875-A6B83574FC0F}" type="presParOf" srcId="{8C444C6A-C41C-42DE-85C2-EA937115A3F9}" destId="{35B09F94-01D4-4395-A555-D9144D4ECE71}" srcOrd="0" destOrd="0" presId="urn:microsoft.com/office/officeart/2005/8/layout/hList6"/>
    <dgm:cxn modelId="{044B9844-394E-4B56-BFD1-E2B04CAB82DF}" type="presParOf" srcId="{8C444C6A-C41C-42DE-85C2-EA937115A3F9}" destId="{3DE2A2F6-D47A-4587-A13D-71D69521346A}" srcOrd="1" destOrd="0" presId="urn:microsoft.com/office/officeart/2005/8/layout/hList6"/>
    <dgm:cxn modelId="{F50C5DC6-8323-4159-B2BB-C418A55BC417}" type="presParOf" srcId="{8C444C6A-C41C-42DE-85C2-EA937115A3F9}" destId="{24B4847F-1D69-428B-AEE3-CF14C38FE54C}" srcOrd="2" destOrd="0" presId="urn:microsoft.com/office/officeart/2005/8/layout/hList6"/>
    <dgm:cxn modelId="{9D719202-FEB0-4FB3-BB01-676FC7B61BEB}" type="presParOf" srcId="{8C444C6A-C41C-42DE-85C2-EA937115A3F9}" destId="{0242F391-5941-4424-B390-E65F40AF7DAB}" srcOrd="3" destOrd="0" presId="urn:microsoft.com/office/officeart/2005/8/layout/hList6"/>
    <dgm:cxn modelId="{5DC2D04D-8EAE-4112-8C5A-9C1611DC5508}" type="presParOf" srcId="{8C444C6A-C41C-42DE-85C2-EA937115A3F9}" destId="{2640AAB1-E698-4FAB-8E17-1D1A4C38205A}" srcOrd="4"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DF3E-839C-4464-9C4B-973E94E0BD2B}">
      <dsp:nvSpPr>
        <dsp:cNvPr id="0" name=""/>
        <dsp:cNvSpPr/>
      </dsp:nvSpPr>
      <dsp:spPr>
        <a:xfrm>
          <a:off x="0" y="0"/>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DAFC59-D5BA-4A54-89E2-4B02579C0AB4}">
      <dsp:nvSpPr>
        <dsp:cNvPr id="0" name=""/>
        <dsp:cNvSpPr/>
      </dsp:nvSpPr>
      <dsp:spPr>
        <a:xfrm>
          <a:off x="0" y="0"/>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Project Idea &amp; Motivation </a:t>
          </a:r>
          <a:endParaRPr lang="en-US" sz="2700" kern="1200" dirty="0">
            <a:solidFill>
              <a:srgbClr val="43220B"/>
            </a:solidFill>
          </a:endParaRPr>
        </a:p>
      </dsp:txBody>
      <dsp:txXfrm>
        <a:off x="0" y="0"/>
        <a:ext cx="7052936" cy="569178"/>
      </dsp:txXfrm>
    </dsp:sp>
    <dsp:sp modelId="{D6BD3F65-23E6-4D4F-9482-560E47B0EB7F}">
      <dsp:nvSpPr>
        <dsp:cNvPr id="0" name=""/>
        <dsp:cNvSpPr/>
      </dsp:nvSpPr>
      <dsp:spPr>
        <a:xfrm>
          <a:off x="0" y="569178"/>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1F931D-0798-4CB3-9D78-99268E0601F5}">
      <dsp:nvSpPr>
        <dsp:cNvPr id="0" name=""/>
        <dsp:cNvSpPr/>
      </dsp:nvSpPr>
      <dsp:spPr>
        <a:xfrm>
          <a:off x="0" y="569178"/>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System Overview</a:t>
          </a:r>
          <a:endParaRPr lang="en-US" sz="2700" kern="1200" dirty="0">
            <a:solidFill>
              <a:srgbClr val="43220B"/>
            </a:solidFill>
          </a:endParaRPr>
        </a:p>
      </dsp:txBody>
      <dsp:txXfrm>
        <a:off x="0" y="569178"/>
        <a:ext cx="7052936" cy="569178"/>
      </dsp:txXfrm>
    </dsp:sp>
    <dsp:sp modelId="{F4A8C303-B5F1-444C-9042-681E896F7EF3}">
      <dsp:nvSpPr>
        <dsp:cNvPr id="0" name=""/>
        <dsp:cNvSpPr/>
      </dsp:nvSpPr>
      <dsp:spPr>
        <a:xfrm>
          <a:off x="0" y="1138356"/>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BAEF09-D46B-42F9-BFE3-085644794AA6}">
      <dsp:nvSpPr>
        <dsp:cNvPr id="0" name=""/>
        <dsp:cNvSpPr/>
      </dsp:nvSpPr>
      <dsp:spPr>
        <a:xfrm>
          <a:off x="0" y="1138356"/>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System Components</a:t>
          </a:r>
          <a:endParaRPr lang="en-US" sz="2700" kern="1200" dirty="0">
            <a:solidFill>
              <a:srgbClr val="43220B"/>
            </a:solidFill>
          </a:endParaRPr>
        </a:p>
      </dsp:txBody>
      <dsp:txXfrm>
        <a:off x="0" y="1138356"/>
        <a:ext cx="7052936" cy="569178"/>
      </dsp:txXfrm>
    </dsp:sp>
    <dsp:sp modelId="{D0CFBA5E-9146-4144-A39B-8AC66F1A0C15}">
      <dsp:nvSpPr>
        <dsp:cNvPr id="0" name=""/>
        <dsp:cNvSpPr/>
      </dsp:nvSpPr>
      <dsp:spPr>
        <a:xfrm>
          <a:off x="0" y="1707534"/>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CEC5D7-209E-4CB2-AE13-9045084F2BDE}">
      <dsp:nvSpPr>
        <dsp:cNvPr id="0" name=""/>
        <dsp:cNvSpPr/>
      </dsp:nvSpPr>
      <dsp:spPr>
        <a:xfrm>
          <a:off x="0" y="1707534"/>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App Demo</a:t>
          </a:r>
          <a:endParaRPr lang="en-US" sz="2700" kern="1200" dirty="0">
            <a:solidFill>
              <a:srgbClr val="43220B"/>
            </a:solidFill>
          </a:endParaRPr>
        </a:p>
      </dsp:txBody>
      <dsp:txXfrm>
        <a:off x="0" y="1707534"/>
        <a:ext cx="7052936" cy="569178"/>
      </dsp:txXfrm>
    </dsp:sp>
    <dsp:sp modelId="{F0188A0C-CA40-439F-B30A-15B259DD208F}">
      <dsp:nvSpPr>
        <dsp:cNvPr id="0" name=""/>
        <dsp:cNvSpPr/>
      </dsp:nvSpPr>
      <dsp:spPr>
        <a:xfrm>
          <a:off x="0" y="2276712"/>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BC59B-01A2-43E6-B826-797625415493}">
      <dsp:nvSpPr>
        <dsp:cNvPr id="0" name=""/>
        <dsp:cNvSpPr/>
      </dsp:nvSpPr>
      <dsp:spPr>
        <a:xfrm>
          <a:off x="0" y="2276712"/>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Tools</a:t>
          </a:r>
          <a:endParaRPr lang="en-US" sz="2700" kern="1200" dirty="0">
            <a:solidFill>
              <a:srgbClr val="43220B"/>
            </a:solidFill>
          </a:endParaRPr>
        </a:p>
      </dsp:txBody>
      <dsp:txXfrm>
        <a:off x="0" y="2276712"/>
        <a:ext cx="7052936" cy="569178"/>
      </dsp:txXfrm>
    </dsp:sp>
    <dsp:sp modelId="{41CA030A-C4BF-4EE7-88D5-C4C90350199F}">
      <dsp:nvSpPr>
        <dsp:cNvPr id="0" name=""/>
        <dsp:cNvSpPr/>
      </dsp:nvSpPr>
      <dsp:spPr>
        <a:xfrm>
          <a:off x="0" y="2845890"/>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3DFBF-3D2C-4DF1-BC0E-7F7F45EAD703}">
      <dsp:nvSpPr>
        <dsp:cNvPr id="0" name=""/>
        <dsp:cNvSpPr/>
      </dsp:nvSpPr>
      <dsp:spPr>
        <a:xfrm>
          <a:off x="0" y="2845890"/>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Business Model</a:t>
          </a:r>
          <a:endParaRPr lang="en-US" sz="2700" kern="1200" dirty="0">
            <a:solidFill>
              <a:srgbClr val="43220B"/>
            </a:solidFill>
          </a:endParaRPr>
        </a:p>
      </dsp:txBody>
      <dsp:txXfrm>
        <a:off x="0" y="2845890"/>
        <a:ext cx="7052936" cy="569178"/>
      </dsp:txXfrm>
    </dsp:sp>
    <dsp:sp modelId="{59062670-20D1-4437-8A58-E9FA703AB331}">
      <dsp:nvSpPr>
        <dsp:cNvPr id="0" name=""/>
        <dsp:cNvSpPr/>
      </dsp:nvSpPr>
      <dsp:spPr>
        <a:xfrm>
          <a:off x="0" y="3415068"/>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9801A-5745-4C3F-804F-D447AD8C558D}">
      <dsp:nvSpPr>
        <dsp:cNvPr id="0" name=""/>
        <dsp:cNvSpPr/>
      </dsp:nvSpPr>
      <dsp:spPr>
        <a:xfrm>
          <a:off x="0" y="3415068"/>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Time plan</a:t>
          </a:r>
          <a:endParaRPr lang="en-US" sz="2700" kern="1200" dirty="0">
            <a:solidFill>
              <a:srgbClr val="43220B"/>
            </a:solidFill>
          </a:endParaRPr>
        </a:p>
      </dsp:txBody>
      <dsp:txXfrm>
        <a:off x="0" y="3415068"/>
        <a:ext cx="7052936" cy="569178"/>
      </dsp:txXfrm>
    </dsp:sp>
    <dsp:sp modelId="{388830F2-65FA-4E2A-A559-0CA0DF02D059}">
      <dsp:nvSpPr>
        <dsp:cNvPr id="0" name=""/>
        <dsp:cNvSpPr/>
      </dsp:nvSpPr>
      <dsp:spPr>
        <a:xfrm>
          <a:off x="0" y="3984246"/>
          <a:ext cx="7052936" cy="0"/>
        </a:xfrm>
        <a:prstGeom prst="line">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084916-B0C0-4078-8ED7-862E1EE9A088}">
      <dsp:nvSpPr>
        <dsp:cNvPr id="0" name=""/>
        <dsp:cNvSpPr/>
      </dsp:nvSpPr>
      <dsp:spPr>
        <a:xfrm>
          <a:off x="0" y="3984246"/>
          <a:ext cx="7052936" cy="56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solidFill>
                <a:srgbClr val="43220B"/>
              </a:solidFill>
            </a:rPr>
            <a:t>Future Work</a:t>
          </a:r>
          <a:endParaRPr lang="en-US" sz="2700" kern="1200" dirty="0">
            <a:solidFill>
              <a:srgbClr val="43220B"/>
            </a:solidFill>
          </a:endParaRPr>
        </a:p>
      </dsp:txBody>
      <dsp:txXfrm>
        <a:off x="0" y="3984246"/>
        <a:ext cx="7052936" cy="569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09F94-01D4-4395-A555-D9144D4ECE71}">
      <dsp:nvSpPr>
        <dsp:cNvPr id="0" name=""/>
        <dsp:cNvSpPr/>
      </dsp:nvSpPr>
      <dsp:spPr>
        <a:xfrm rot="16200000">
          <a:off x="-383899"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dirty="0" smtClean="0"/>
            <a:t>Advanced text processing &amp; understanding</a:t>
          </a:r>
          <a:endParaRPr lang="en-US" sz="1400" kern="1200" dirty="0"/>
        </a:p>
      </dsp:txBody>
      <dsp:txXfrm rot="5400000">
        <a:off x="3082" y="398189"/>
        <a:ext cx="1216988" cy="1194569"/>
      </dsp:txXfrm>
    </dsp:sp>
    <dsp:sp modelId="{24B4847F-1D69-428B-AEE3-CF14C38FE54C}">
      <dsp:nvSpPr>
        <dsp:cNvPr id="0" name=""/>
        <dsp:cNvSpPr/>
      </dsp:nvSpPr>
      <dsp:spPr>
        <a:xfrm rot="16200000">
          <a:off x="924362"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dirty="0" smtClean="0"/>
            <a:t>Complex scene templates &amp; graphs</a:t>
          </a:r>
          <a:endParaRPr lang="en-US" sz="1400" kern="1200" dirty="0"/>
        </a:p>
      </dsp:txBody>
      <dsp:txXfrm rot="5400000">
        <a:off x="1311343" y="398189"/>
        <a:ext cx="1216988" cy="1194569"/>
      </dsp:txXfrm>
    </dsp:sp>
    <dsp:sp modelId="{2640AAB1-E698-4FAB-8E17-1D1A4C38205A}">
      <dsp:nvSpPr>
        <dsp:cNvPr id="0" name=""/>
        <dsp:cNvSpPr/>
      </dsp:nvSpPr>
      <dsp:spPr>
        <a:xfrm rot="16200000">
          <a:off x="2232625"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smtClean="0"/>
            <a:t>Prior knowledge learning agents</a:t>
          </a:r>
          <a:endParaRPr lang="en-US" sz="1400" kern="1200" dirty="0"/>
        </a:p>
      </dsp:txBody>
      <dsp:txXfrm rot="5400000">
        <a:off x="2619606" y="398189"/>
        <a:ext cx="1216988" cy="1194569"/>
      </dsp:txXfrm>
    </dsp:sp>
    <dsp:sp modelId="{489E4AE9-2052-4557-9F9C-E02D8DFFCC82}">
      <dsp:nvSpPr>
        <dsp:cNvPr id="0" name=""/>
        <dsp:cNvSpPr/>
      </dsp:nvSpPr>
      <dsp:spPr>
        <a:xfrm rot="16200000">
          <a:off x="3540888"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smtClean="0"/>
            <a:t>3D scenes	</a:t>
          </a:r>
          <a:endParaRPr lang="en-US" sz="1400" kern="1200" dirty="0"/>
        </a:p>
      </dsp:txBody>
      <dsp:txXfrm rot="5400000">
        <a:off x="3927869" y="398189"/>
        <a:ext cx="1216988" cy="1194569"/>
      </dsp:txXfrm>
    </dsp:sp>
    <dsp:sp modelId="{9524B7C9-A8AE-4622-B7F1-314D093E0155}">
      <dsp:nvSpPr>
        <dsp:cNvPr id="0" name=""/>
        <dsp:cNvSpPr/>
      </dsp:nvSpPr>
      <dsp:spPr>
        <a:xfrm rot="16200000">
          <a:off x="4849151"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smtClean="0"/>
            <a:t>Gesture recognition	</a:t>
          </a:r>
          <a:endParaRPr lang="en-US" sz="1400" kern="1200" dirty="0"/>
        </a:p>
      </dsp:txBody>
      <dsp:txXfrm rot="5400000">
        <a:off x="5236132" y="398189"/>
        <a:ext cx="1216988" cy="1194569"/>
      </dsp:txXfrm>
    </dsp:sp>
    <dsp:sp modelId="{4CDBA2C7-7E08-4CEF-96FB-5779F22AD242}">
      <dsp:nvSpPr>
        <dsp:cNvPr id="0" name=""/>
        <dsp:cNvSpPr/>
      </dsp:nvSpPr>
      <dsp:spPr>
        <a:xfrm rot="16200000">
          <a:off x="6157413" y="386980"/>
          <a:ext cx="1990949" cy="1216988"/>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lvl="0" algn="ctr" defTabSz="622300">
            <a:lnSpc>
              <a:spcPct val="90000"/>
            </a:lnSpc>
            <a:spcBef>
              <a:spcPct val="0"/>
            </a:spcBef>
            <a:spcAft>
              <a:spcPct val="35000"/>
            </a:spcAft>
          </a:pPr>
          <a:r>
            <a:rPr lang="en-US" sz="1400" kern="1200" dirty="0" smtClean="0"/>
            <a:t>Further Goodreads integration	</a:t>
          </a:r>
          <a:endParaRPr lang="en-US" sz="1400" kern="1200" dirty="0"/>
        </a:p>
      </dsp:txBody>
      <dsp:txXfrm rot="5400000">
        <a:off x="6544394" y="398189"/>
        <a:ext cx="1216988" cy="1194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09F94-01D4-4395-A555-D9144D4ECE71}">
      <dsp:nvSpPr>
        <dsp:cNvPr id="0" name=""/>
        <dsp:cNvSpPr/>
      </dsp:nvSpPr>
      <dsp:spPr>
        <a:xfrm rot="16200000">
          <a:off x="237626" y="-236679"/>
          <a:ext cx="1990949" cy="2464307"/>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smtClean="0"/>
            <a:t>Made In Egypt (MIE)</a:t>
          </a:r>
          <a:endParaRPr lang="en-US" sz="2000" kern="1200" dirty="0"/>
        </a:p>
      </dsp:txBody>
      <dsp:txXfrm rot="5400000">
        <a:off x="947" y="398190"/>
        <a:ext cx="2464307" cy="1194569"/>
      </dsp:txXfrm>
    </dsp:sp>
    <dsp:sp modelId="{24B4847F-1D69-428B-AEE3-CF14C38FE54C}">
      <dsp:nvSpPr>
        <dsp:cNvPr id="0" name=""/>
        <dsp:cNvSpPr/>
      </dsp:nvSpPr>
      <dsp:spPr>
        <a:xfrm rot="16200000">
          <a:off x="2886757" y="-236679"/>
          <a:ext cx="1990949" cy="2464307"/>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smtClean="0"/>
            <a:t>Egyptian Engineering Day (EED)</a:t>
          </a:r>
          <a:endParaRPr lang="en-US" sz="2000" kern="1200" dirty="0"/>
        </a:p>
      </dsp:txBody>
      <dsp:txXfrm rot="5400000">
        <a:off x="2650078" y="398190"/>
        <a:ext cx="2464307" cy="1194569"/>
      </dsp:txXfrm>
    </dsp:sp>
    <dsp:sp modelId="{2640AAB1-E698-4FAB-8E17-1D1A4C38205A}">
      <dsp:nvSpPr>
        <dsp:cNvPr id="0" name=""/>
        <dsp:cNvSpPr/>
      </dsp:nvSpPr>
      <dsp:spPr>
        <a:xfrm rot="16200000">
          <a:off x="5535887" y="-236679"/>
          <a:ext cx="1990949" cy="2464307"/>
        </a:xfrm>
        <a:prstGeom prst="flowChartManualOperation">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err="1" smtClean="0"/>
            <a:t>Ibtecar</a:t>
          </a:r>
          <a:r>
            <a:rPr lang="en-US" sz="2000" kern="1200" dirty="0" smtClean="0"/>
            <a:t> 2015</a:t>
          </a:r>
          <a:endParaRPr lang="en-US" sz="2000" kern="1200" dirty="0"/>
        </a:p>
      </dsp:txBody>
      <dsp:txXfrm rot="5400000">
        <a:off x="5299208" y="398190"/>
        <a:ext cx="2464307" cy="11945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B4381-5670-4CFE-BAE2-E2CC72C8ECCE}" type="datetimeFigureOut">
              <a:rPr lang="en-US" smtClean="0"/>
              <a:t>7/12/2015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0E94D-0F60-4742-8BF6-BB9079EF9B14}" type="slidenum">
              <a:rPr lang="en-US" smtClean="0"/>
              <a:t>‹#›</a:t>
            </a:fld>
            <a:endParaRPr lang="en-US"/>
          </a:p>
        </p:txBody>
      </p:sp>
    </p:spTree>
    <p:extLst>
      <p:ext uri="{BB962C8B-B14F-4D97-AF65-F5344CB8AC3E}">
        <p14:creationId xmlns:p14="http://schemas.microsoft.com/office/powerpoint/2010/main" val="329637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a:t>
            </a:fld>
            <a:endParaRPr lang="en-US" dirty="0"/>
          </a:p>
        </p:txBody>
      </p:sp>
    </p:spTree>
    <p:extLst>
      <p:ext uri="{BB962C8B-B14F-4D97-AF65-F5344CB8AC3E}">
        <p14:creationId xmlns:p14="http://schemas.microsoft.com/office/powerpoint/2010/main" val="68866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10</a:t>
            </a:fld>
            <a:endParaRPr lang="en-US" dirty="0"/>
          </a:p>
        </p:txBody>
      </p:sp>
    </p:spTree>
    <p:extLst>
      <p:ext uri="{BB962C8B-B14F-4D97-AF65-F5344CB8AC3E}">
        <p14:creationId xmlns:p14="http://schemas.microsoft.com/office/powerpoint/2010/main" val="214552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11</a:t>
            </a:fld>
            <a:endParaRPr lang="en-US"/>
          </a:p>
        </p:txBody>
      </p:sp>
    </p:spTree>
    <p:extLst>
      <p:ext uri="{BB962C8B-B14F-4D97-AF65-F5344CB8AC3E}">
        <p14:creationId xmlns:p14="http://schemas.microsoft.com/office/powerpoint/2010/main" val="1850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12</a:t>
            </a:fld>
            <a:endParaRPr lang="en-US" dirty="0"/>
          </a:p>
        </p:txBody>
      </p:sp>
    </p:spTree>
    <p:extLst>
      <p:ext uri="{BB962C8B-B14F-4D97-AF65-F5344CB8AC3E}">
        <p14:creationId xmlns:p14="http://schemas.microsoft.com/office/powerpoint/2010/main" val="3551386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13</a:t>
            </a:fld>
            <a:endParaRPr lang="en-US"/>
          </a:p>
        </p:txBody>
      </p:sp>
    </p:spTree>
    <p:extLst>
      <p:ext uri="{BB962C8B-B14F-4D97-AF65-F5344CB8AC3E}">
        <p14:creationId xmlns:p14="http://schemas.microsoft.com/office/powerpoint/2010/main" val="3344949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14</a:t>
            </a:fld>
            <a:endParaRPr lang="en-US"/>
          </a:p>
        </p:txBody>
      </p:sp>
    </p:spTree>
    <p:extLst>
      <p:ext uri="{BB962C8B-B14F-4D97-AF65-F5344CB8AC3E}">
        <p14:creationId xmlns:p14="http://schemas.microsoft.com/office/powerpoint/2010/main" val="158008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15</a:t>
            </a:fld>
            <a:endParaRPr lang="en-US"/>
          </a:p>
        </p:txBody>
      </p:sp>
    </p:spTree>
    <p:extLst>
      <p:ext uri="{BB962C8B-B14F-4D97-AF65-F5344CB8AC3E}">
        <p14:creationId xmlns:p14="http://schemas.microsoft.com/office/powerpoint/2010/main" val="1169080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16</a:t>
            </a:fld>
            <a:endParaRPr lang="en-US"/>
          </a:p>
        </p:txBody>
      </p:sp>
    </p:spTree>
    <p:extLst>
      <p:ext uri="{BB962C8B-B14F-4D97-AF65-F5344CB8AC3E}">
        <p14:creationId xmlns:p14="http://schemas.microsoft.com/office/powerpoint/2010/main" val="4252446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17</a:t>
            </a:fld>
            <a:endParaRPr lang="en-US"/>
          </a:p>
        </p:txBody>
      </p:sp>
    </p:spTree>
    <p:extLst>
      <p:ext uri="{BB962C8B-B14F-4D97-AF65-F5344CB8AC3E}">
        <p14:creationId xmlns:p14="http://schemas.microsoft.com/office/powerpoint/2010/main" val="2124917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18</a:t>
            </a:fld>
            <a:endParaRPr lang="en-US"/>
          </a:p>
        </p:txBody>
      </p:sp>
    </p:spTree>
    <p:extLst>
      <p:ext uri="{BB962C8B-B14F-4D97-AF65-F5344CB8AC3E}">
        <p14:creationId xmlns:p14="http://schemas.microsoft.com/office/powerpoint/2010/main" val="64960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19</a:t>
            </a:fld>
            <a:endParaRPr lang="en-US"/>
          </a:p>
        </p:txBody>
      </p:sp>
    </p:spTree>
    <p:extLst>
      <p:ext uri="{BB962C8B-B14F-4D97-AF65-F5344CB8AC3E}">
        <p14:creationId xmlns:p14="http://schemas.microsoft.com/office/powerpoint/2010/main" val="24968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Meet the team behind Rmagine. Infinity dream team from Cairo University. </a:t>
            </a:r>
          </a:p>
        </p:txBody>
      </p:sp>
      <p:sp>
        <p:nvSpPr>
          <p:cNvPr id="4" name="Slide Number Placeholder 3"/>
          <p:cNvSpPr>
            <a:spLocks noGrp="1"/>
          </p:cNvSpPr>
          <p:nvPr>
            <p:ph type="sldNum" sz="quarter" idx="10"/>
          </p:nvPr>
        </p:nvSpPr>
        <p:spPr/>
        <p:txBody>
          <a:bodyPr/>
          <a:lstStyle/>
          <a:p>
            <a:fld id="{FED0E94D-0F60-4742-8BF6-BB9079EF9B14}" type="slidenum">
              <a:rPr lang="en-US" smtClean="0"/>
              <a:t>2</a:t>
            </a:fld>
            <a:endParaRPr lang="en-US"/>
          </a:p>
        </p:txBody>
      </p:sp>
    </p:spTree>
    <p:extLst>
      <p:ext uri="{BB962C8B-B14F-4D97-AF65-F5344CB8AC3E}">
        <p14:creationId xmlns:p14="http://schemas.microsoft.com/office/powerpoint/2010/main" val="2076186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20</a:t>
            </a:fld>
            <a:endParaRPr lang="en-US"/>
          </a:p>
        </p:txBody>
      </p:sp>
    </p:spTree>
    <p:extLst>
      <p:ext uri="{BB962C8B-B14F-4D97-AF65-F5344CB8AC3E}">
        <p14:creationId xmlns:p14="http://schemas.microsoft.com/office/powerpoint/2010/main" val="3436585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21</a:t>
            </a:fld>
            <a:endParaRPr lang="en-US" dirty="0"/>
          </a:p>
        </p:txBody>
      </p:sp>
    </p:spTree>
    <p:extLst>
      <p:ext uri="{BB962C8B-B14F-4D97-AF65-F5344CB8AC3E}">
        <p14:creationId xmlns:p14="http://schemas.microsoft.com/office/powerpoint/2010/main" val="869020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22</a:t>
            </a:fld>
            <a:endParaRPr lang="en-US" dirty="0"/>
          </a:p>
        </p:txBody>
      </p:sp>
    </p:spTree>
    <p:extLst>
      <p:ext uri="{BB962C8B-B14F-4D97-AF65-F5344CB8AC3E}">
        <p14:creationId xmlns:p14="http://schemas.microsoft.com/office/powerpoint/2010/main" val="2579404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23</a:t>
            </a:fld>
            <a:endParaRPr lang="en-US" dirty="0"/>
          </a:p>
        </p:txBody>
      </p:sp>
    </p:spTree>
    <p:extLst>
      <p:ext uri="{BB962C8B-B14F-4D97-AF65-F5344CB8AC3E}">
        <p14:creationId xmlns:p14="http://schemas.microsoft.com/office/powerpoint/2010/main" val="217104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3220B"/>
                </a:solidFill>
                <a:effectLst/>
              </a:rPr>
              <a:t>As we said we are talking about a huge market. Let’s first see some statistics.</a:t>
            </a:r>
            <a:br>
              <a:rPr lang="en-US" dirty="0">
                <a:solidFill>
                  <a:srgbClr val="43220B"/>
                </a:solidFill>
                <a:effectLst/>
              </a:rPr>
            </a:br>
            <a:r>
              <a:rPr lang="en-US" dirty="0">
                <a:solidFill>
                  <a:srgbClr val="43220B"/>
                </a:solidFill>
                <a:effectLst/>
              </a:rPr>
              <a:t>(Reading and demonstrating the numbers in order)</a:t>
            </a:r>
            <a:br>
              <a:rPr lang="en-US" dirty="0">
                <a:solidFill>
                  <a:srgbClr val="43220B"/>
                </a:solidFill>
                <a:effectLst/>
              </a:rPr>
            </a:br>
            <a:endParaRPr lang="en-US" dirty="0">
              <a:solidFill>
                <a:srgbClr val="43220B"/>
              </a:solidFill>
              <a:effectLst/>
            </a:endParaRPr>
          </a:p>
          <a:p>
            <a:endParaRPr lang="en-US" dirty="0">
              <a:solidFill>
                <a:srgbClr val="43220B"/>
              </a:solidFill>
              <a:effectLst/>
            </a:endParaRPr>
          </a:p>
          <a:p>
            <a:r>
              <a:rPr lang="en-US" dirty="0">
                <a:solidFill>
                  <a:srgbClr val="43220B"/>
                </a:solidFill>
                <a:effectLst/>
              </a:rPr>
              <a:t>Our target customers are the intersection between the following:</a:t>
            </a:r>
            <a:br>
              <a:rPr lang="en-US" dirty="0">
                <a:solidFill>
                  <a:srgbClr val="43220B"/>
                </a:solidFill>
                <a:effectLst/>
              </a:rPr>
            </a:br>
            <a:endParaRPr lang="en-US" dirty="0">
              <a:solidFill>
                <a:srgbClr val="43220B"/>
              </a:solidFill>
              <a:effectLst/>
            </a:endParaRPr>
          </a:p>
          <a:p>
            <a:r>
              <a:rPr lang="en-US" dirty="0">
                <a:solidFill>
                  <a:srgbClr val="43220B"/>
                </a:solidFill>
                <a:effectLst/>
              </a:rPr>
              <a:t>- Windows phone 8.1 users</a:t>
            </a:r>
          </a:p>
          <a:p>
            <a:r>
              <a:rPr lang="en-US" dirty="0">
                <a:solidFill>
                  <a:srgbClr val="43220B"/>
                </a:solidFill>
                <a:effectLst/>
              </a:rPr>
              <a:t>- Novel readers age 15 to 35</a:t>
            </a:r>
          </a:p>
          <a:p>
            <a:r>
              <a:rPr lang="en-US" dirty="0">
                <a:solidFill>
                  <a:srgbClr val="43220B"/>
                </a:solidFill>
                <a:effectLst/>
              </a:rPr>
              <a:t>- Goodreads users</a:t>
            </a:r>
          </a:p>
          <a:p>
            <a:r>
              <a:rPr lang="en-US" dirty="0">
                <a:solidFill>
                  <a:srgbClr val="43220B"/>
                </a:solidFill>
                <a:effectLst/>
              </a:rPr>
              <a:t>- Fiction/Crime/YA genre fans</a:t>
            </a:r>
          </a:p>
          <a:p>
            <a:endParaRPr lang="en-US" dirty="0">
              <a:solidFill>
                <a:srgbClr val="43220B"/>
              </a:solidFill>
              <a:effectLst/>
            </a:endParaRPr>
          </a:p>
          <a:p>
            <a:r>
              <a:rPr lang="en-US" dirty="0"/>
              <a:t>--------------------------------</a:t>
            </a:r>
          </a:p>
          <a:p>
            <a:endParaRPr lang="en-US" dirty="0"/>
          </a:p>
          <a:p>
            <a:r>
              <a:rPr lang="en-US" dirty="0"/>
              <a:t>What we offer to our customers is as follow:</a:t>
            </a:r>
            <a:br>
              <a:rPr lang="en-US" dirty="0"/>
            </a:br>
            <a:endParaRPr lang="en-US" dirty="0"/>
          </a:p>
          <a:p>
            <a:r>
              <a:rPr lang="en-US" dirty="0"/>
              <a:t>- </a:t>
            </a:r>
            <a:r>
              <a:rPr lang="en-US" dirty="0">
                <a:solidFill>
                  <a:srgbClr val="43220B"/>
                </a:solidFill>
              </a:rPr>
              <a:t>Visualization …whenever possible</a:t>
            </a:r>
          </a:p>
          <a:p>
            <a:r>
              <a:rPr lang="en-US" dirty="0">
                <a:solidFill>
                  <a:srgbClr val="43220B"/>
                </a:solidFill>
              </a:rPr>
              <a:t>- Offering a comprehensive toolkit to enhance your reading experience.</a:t>
            </a:r>
          </a:p>
          <a:p>
            <a:r>
              <a:rPr lang="en-US" dirty="0">
                <a:solidFill>
                  <a:srgbClr val="43220B"/>
                </a:solidFill>
              </a:rPr>
              <a:t>- Offering pre-rendered/customized animation for your favorite top selling book that we will explain in the next slide.</a:t>
            </a:r>
          </a:p>
          <a:p>
            <a:r>
              <a:rPr lang="en-US" dirty="0">
                <a:solidFill>
                  <a:srgbClr val="43220B"/>
                </a:solidFill>
              </a:rPr>
              <a:t/>
            </a:r>
            <a:br>
              <a:rPr lang="en-US" dirty="0">
                <a:solidFill>
                  <a:srgbClr val="43220B"/>
                </a:solidFill>
              </a:rPr>
            </a:br>
            <a:endParaRPr lang="en-US" dirty="0">
              <a:solidFill>
                <a:srgbClr val="43220B"/>
              </a:solidFill>
            </a:endParaRPr>
          </a:p>
        </p:txBody>
      </p:sp>
      <p:sp>
        <p:nvSpPr>
          <p:cNvPr id="4" name="Slide Number Placeholder 3"/>
          <p:cNvSpPr>
            <a:spLocks noGrp="1"/>
          </p:cNvSpPr>
          <p:nvPr>
            <p:ph type="sldNum" sz="quarter" idx="10"/>
          </p:nvPr>
        </p:nvSpPr>
        <p:spPr/>
        <p:txBody>
          <a:bodyPr/>
          <a:lstStyle/>
          <a:p>
            <a:fld id="{FED0E94D-0F60-4742-8BF6-BB9079EF9B14}" type="slidenum">
              <a:rPr lang="en-US" smtClean="0"/>
              <a:t>24</a:t>
            </a:fld>
            <a:endParaRPr lang="en-US"/>
          </a:p>
        </p:txBody>
      </p:sp>
    </p:spTree>
    <p:extLst>
      <p:ext uri="{BB962C8B-B14F-4D97-AF65-F5344CB8AC3E}">
        <p14:creationId xmlns:p14="http://schemas.microsoft.com/office/powerpoint/2010/main" val="3254705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will we make money and ensure the sustainability of our project?</a:t>
            </a:r>
          </a:p>
          <a:p>
            <a:r>
              <a:rPr lang="en-US" dirty="0"/>
              <a:t/>
            </a:r>
            <a:br>
              <a:rPr lang="en-US" dirty="0"/>
            </a:br>
            <a:endParaRPr lang="en-US" dirty="0"/>
          </a:p>
          <a:p>
            <a:r>
              <a:rPr lang="en-US" dirty="0"/>
              <a:t>Our key feature as mentioned is converting text into graphics that represent the story happening in these lines. </a:t>
            </a:r>
          </a:p>
          <a:p>
            <a:r>
              <a:rPr lang="en-US" dirty="0"/>
              <a:t>To promote the app we will create some pre-rendered graphics (not fully automated and revised by humans) (supervised) for some of the top selling novels to offer for free to our readers as a start. After that we will select some other popular books and create graphics also for them. </a:t>
            </a:r>
          </a:p>
          <a:p>
            <a:r>
              <a:rPr lang="en-US" dirty="0"/>
              <a:t/>
            </a:r>
            <a:br>
              <a:rPr lang="en-US" dirty="0"/>
            </a:br>
            <a:endParaRPr lang="en-US" dirty="0"/>
          </a:p>
          <a:p>
            <a:r>
              <a:rPr lang="en-US" dirty="0"/>
              <a:t>We will then sell a one time use ticket that contains a QR code. These tickets gives our users access to pre-rendered graphics for a certain book (depending on the ticket by simply scanning it. Users can also purchase our graphics via amazon or inside the app itself using in App purchase.</a:t>
            </a:r>
          </a:p>
          <a:p>
            <a:r>
              <a:rPr lang="en-US" dirty="0"/>
              <a:t/>
            </a:r>
            <a:br>
              <a:rPr lang="en-US" dirty="0"/>
            </a:br>
            <a:endParaRPr lang="en-US" dirty="0"/>
          </a:p>
          <a:p>
            <a:r>
              <a:rPr lang="en-US" dirty="0"/>
              <a:t>Our app will still perform text to scene conversion for free for all these books, but the conversion we offer is unsupervised by humans, unlike the graphics we will sell that will be much more enhanced for an engaging visualization experience.</a:t>
            </a:r>
          </a:p>
          <a:p>
            <a:r>
              <a:rPr lang="en-US" dirty="0"/>
              <a:t/>
            </a:r>
            <a:br>
              <a:rPr lang="en-US" dirty="0"/>
            </a:br>
            <a:endParaRPr lang="en-US" dirty="0"/>
          </a:p>
          <a:p>
            <a:r>
              <a:rPr lang="en-US" dirty="0"/>
              <a:t>This service can also be done in partnership with authors and publishing houses to promote new publishes as well.</a:t>
            </a:r>
          </a:p>
          <a:p>
            <a:r>
              <a:rPr lang="en-US" dirty="0"/>
              <a:t/>
            </a:r>
            <a:br>
              <a:rPr lang="en-US" dirty="0"/>
            </a:b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25</a:t>
            </a:fld>
            <a:endParaRPr lang="en-US"/>
          </a:p>
        </p:txBody>
      </p:sp>
    </p:spTree>
    <p:extLst>
      <p:ext uri="{BB962C8B-B14F-4D97-AF65-F5344CB8AC3E}">
        <p14:creationId xmlns:p14="http://schemas.microsoft.com/office/powerpoint/2010/main" val="334694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advertise for our app and reach our customer through 4 main channels. </a:t>
            </a:r>
          </a:p>
          <a:p>
            <a:r>
              <a:rPr lang="en-US"/>
              <a:t/>
            </a:r>
            <a:br>
              <a:rPr lang="en-US"/>
            </a:br>
            <a:endParaRPr lang="en-US"/>
          </a:p>
          <a:p>
            <a:r>
              <a:rPr lang="en-US"/>
              <a:t>Goodreads ads will be used to publicize for our app and our new tickets, also the integration with goodreads will promote the app among their users and we plan in the future to add more features that will enable the user to use more goodreads features directly from our app. </a:t>
            </a:r>
          </a:p>
          <a:p>
            <a:r>
              <a:rPr lang="en-US"/>
              <a:t/>
            </a:r>
            <a:br>
              <a:rPr lang="en-US"/>
            </a:br>
            <a:endParaRPr lang="en-US"/>
          </a:p>
          <a:p>
            <a:r>
              <a:rPr lang="en-US"/>
              <a:t>Targeted Facebook ads for our services will enable us to reach fiction readers easily. Facebook ads will be even more useful when we are publishing graphics for a new book, because we can easily target the users interested in this book. </a:t>
            </a:r>
          </a:p>
          <a:p>
            <a:r>
              <a:rPr lang="en-US"/>
              <a:t/>
            </a:r>
            <a:br>
              <a:rPr lang="en-US"/>
            </a:br>
            <a:endParaRPr lang="en-US"/>
          </a:p>
          <a:p>
            <a:r>
              <a:rPr lang="en-US"/>
              <a:t>We will also use amazon for targeted ads and for selling our tickets along with famous book stores. The bookstores will play a big role in our initial promotion we mentioned earlier as well.</a:t>
            </a:r>
          </a:p>
          <a:p>
            <a:r>
              <a:rPr lang="en-US"/>
              <a:t/>
            </a:r>
            <a:br>
              <a:rPr lang="en-US"/>
            </a:br>
            <a:endParaRPr lang="en-US"/>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26</a:t>
            </a:fld>
            <a:endParaRPr lang="en-US"/>
          </a:p>
        </p:txBody>
      </p:sp>
    </p:spTree>
    <p:extLst>
      <p:ext uri="{BB962C8B-B14F-4D97-AF65-F5344CB8AC3E}">
        <p14:creationId xmlns:p14="http://schemas.microsoft.com/office/powerpoint/2010/main" val="240802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price of our services will be based on the following:</a:t>
            </a:r>
            <a:br>
              <a:rPr lang="en-US"/>
            </a:br>
            <a:endParaRPr lang="en-US"/>
          </a:p>
          <a:p>
            <a:r>
              <a:rPr lang="en-US"/>
              <a:t/>
            </a:r>
            <a:br>
              <a:rPr lang="en-US"/>
            </a:br>
            <a:endParaRPr lang="en-US"/>
          </a:p>
          <a:p>
            <a:r>
              <a:rPr lang="en-US"/>
              <a:t>-  1 windows phone 8.1 device for developing the app ( The cost of this phone is covered by the sponsorship of Microsoft ATLC)</a:t>
            </a:r>
          </a:p>
          <a:p>
            <a:r>
              <a:rPr lang="en-US"/>
              <a:t>-  VR glass cost (around 30 euros), this is an optional cost but we prefer that our users purchase it to get the full experience.</a:t>
            </a:r>
          </a:p>
          <a:p>
            <a:r>
              <a:rPr lang="en-US"/>
              <a:t>-  Azure hosing cost</a:t>
            </a:r>
          </a:p>
          <a:p>
            <a:r>
              <a:rPr lang="en-US"/>
              <a:t>-  Pre-rendered graphics &amp; supervised learning cost.</a:t>
            </a:r>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27</a:t>
            </a:fld>
            <a:endParaRPr lang="en-US"/>
          </a:p>
        </p:txBody>
      </p:sp>
    </p:spTree>
    <p:extLst>
      <p:ext uri="{BB962C8B-B14F-4D97-AF65-F5344CB8AC3E}">
        <p14:creationId xmlns:p14="http://schemas.microsoft.com/office/powerpoint/2010/main" val="981859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did some market research and we found 3 projects that share some similarities with us, yet our project remains unique.</a:t>
            </a:r>
          </a:p>
          <a:p>
            <a:r>
              <a:rPr lang="en-US"/>
              <a:t/>
            </a:r>
            <a:br>
              <a:rPr lang="en-US"/>
            </a:br>
            <a:endParaRPr lang="en-US"/>
          </a:p>
          <a:p>
            <a:r>
              <a:rPr lang="en-US"/>
              <a:t>1- IDinasour:</a:t>
            </a:r>
          </a:p>
          <a:p>
            <a:r>
              <a:rPr lang="en-US"/>
              <a:t>A phone app that detects QR codes in IDinasour books and generate pre-saved graphics in augmented reality. (No text processing, limited set of models, works only on IDinasour books)</a:t>
            </a:r>
          </a:p>
          <a:p>
            <a:r>
              <a:rPr lang="en-US"/>
              <a:t/>
            </a:r>
            <a:br>
              <a:rPr lang="en-US"/>
            </a:br>
            <a:endParaRPr lang="en-US"/>
          </a:p>
          <a:p>
            <a:r>
              <a:rPr lang="en-US"/>
              <a:t>2- NLP Story maker:</a:t>
            </a:r>
          </a:p>
          <a:p>
            <a:r>
              <a:rPr lang="en-US"/>
              <a:t>A research project, and not a product It was done by Microsoft Research to convert stories into graphics using a graphics library. The actors must be defined in the beginning of the story. (Strong text processing, not a product, actors must be defined, pre-defined graphics.. )</a:t>
            </a:r>
          </a:p>
          <a:p>
            <a:r>
              <a:rPr lang="en-US"/>
              <a:t/>
            </a:r>
            <a:br>
              <a:rPr lang="en-US"/>
            </a:br>
            <a:endParaRPr lang="en-US"/>
          </a:p>
          <a:p>
            <a:r>
              <a:rPr lang="en-US"/>
              <a:t>3- WordsEye</a:t>
            </a:r>
          </a:p>
          <a:p>
            <a:r>
              <a:rPr lang="en-US"/>
              <a:t>A project that will be released soon. Converts descriptive high detailed text into a scene accurately. (Pre-saved models, not an app, text must be very descriptive, no augmented reality)</a:t>
            </a:r>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28</a:t>
            </a:fld>
            <a:endParaRPr lang="en-US"/>
          </a:p>
        </p:txBody>
      </p:sp>
    </p:spTree>
    <p:extLst>
      <p:ext uri="{BB962C8B-B14F-4D97-AF65-F5344CB8AC3E}">
        <p14:creationId xmlns:p14="http://schemas.microsoft.com/office/powerpoint/2010/main" val="2251944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29</a:t>
            </a:fld>
            <a:endParaRPr lang="en-US" dirty="0"/>
          </a:p>
        </p:txBody>
      </p:sp>
    </p:spTree>
    <p:extLst>
      <p:ext uri="{BB962C8B-B14F-4D97-AF65-F5344CB8AC3E}">
        <p14:creationId xmlns:p14="http://schemas.microsoft.com/office/powerpoint/2010/main" val="524732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Meet the team behind Rmagine. Infinity dream team from Cairo University. </a:t>
            </a:r>
          </a:p>
        </p:txBody>
      </p:sp>
      <p:sp>
        <p:nvSpPr>
          <p:cNvPr id="4" name="Slide Number Placeholder 3"/>
          <p:cNvSpPr>
            <a:spLocks noGrp="1"/>
          </p:cNvSpPr>
          <p:nvPr>
            <p:ph type="sldNum" sz="quarter" idx="10"/>
          </p:nvPr>
        </p:nvSpPr>
        <p:spPr/>
        <p:txBody>
          <a:bodyPr/>
          <a:lstStyle/>
          <a:p>
            <a:fld id="{FED0E94D-0F60-4742-8BF6-BB9079EF9B14}" type="slidenum">
              <a:rPr lang="en-US" smtClean="0"/>
              <a:t>3</a:t>
            </a:fld>
            <a:endParaRPr lang="en-US"/>
          </a:p>
        </p:txBody>
      </p:sp>
    </p:spTree>
    <p:extLst>
      <p:ext uri="{BB962C8B-B14F-4D97-AF65-F5344CB8AC3E}">
        <p14:creationId xmlns:p14="http://schemas.microsoft.com/office/powerpoint/2010/main" val="2155495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31</a:t>
            </a:fld>
            <a:endParaRPr lang="en-US" dirty="0"/>
          </a:p>
        </p:txBody>
      </p:sp>
    </p:spTree>
    <p:extLst>
      <p:ext uri="{BB962C8B-B14F-4D97-AF65-F5344CB8AC3E}">
        <p14:creationId xmlns:p14="http://schemas.microsoft.com/office/powerpoint/2010/main" val="24890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32</a:t>
            </a:fld>
            <a:endParaRPr lang="en-US"/>
          </a:p>
        </p:txBody>
      </p:sp>
    </p:spTree>
    <p:extLst>
      <p:ext uri="{BB962C8B-B14F-4D97-AF65-F5344CB8AC3E}">
        <p14:creationId xmlns:p14="http://schemas.microsoft.com/office/powerpoint/2010/main" val="2012186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0E94D-0F60-4742-8BF6-BB9079EF9B14}" type="slidenum">
              <a:rPr lang="en-US" smtClean="0"/>
              <a:t>33</a:t>
            </a:fld>
            <a:endParaRPr lang="en-US"/>
          </a:p>
        </p:txBody>
      </p:sp>
    </p:spTree>
    <p:extLst>
      <p:ext uri="{BB962C8B-B14F-4D97-AF65-F5344CB8AC3E}">
        <p14:creationId xmlns:p14="http://schemas.microsoft.com/office/powerpoint/2010/main" val="680291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all for today, we hope you enjoyed our ride with Rmagine. A quote we would like to end said in one of our favorite books Alice in wonderland by Alice : “Sometimes I believe in as many as six impossible things before breakfast.” we invite you to imagine with us because everything you can imagine can one day be real. </a:t>
            </a:r>
          </a:p>
          <a:p>
            <a:r>
              <a:rPr lang="en-US"/>
              <a:t/>
            </a:r>
            <a:br>
              <a:rPr lang="en-US"/>
            </a:br>
            <a:endParaRPr lang="en-US"/>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34</a:t>
            </a:fld>
            <a:endParaRPr lang="en-US"/>
          </a:p>
        </p:txBody>
      </p:sp>
    </p:spTree>
    <p:extLst>
      <p:ext uri="{BB962C8B-B14F-4D97-AF65-F5344CB8AC3E}">
        <p14:creationId xmlns:p14="http://schemas.microsoft.com/office/powerpoint/2010/main" val="47809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Thank you!</a:t>
            </a:r>
          </a:p>
          <a:p>
            <a:r>
              <a:rPr lang="en-US"/>
              <a:t/>
            </a:r>
            <a:br>
              <a:rPr lang="en-US"/>
            </a:br>
            <a:endParaRPr lang="en-US"/>
          </a:p>
          <a:p>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35</a:t>
            </a:fld>
            <a:endParaRPr lang="en-US"/>
          </a:p>
        </p:txBody>
      </p:sp>
    </p:spTree>
    <p:extLst>
      <p:ext uri="{BB962C8B-B14F-4D97-AF65-F5344CB8AC3E}">
        <p14:creationId xmlns:p14="http://schemas.microsoft.com/office/powerpoint/2010/main" val="263648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FED0E94D-0F60-4742-8BF6-BB9079EF9B14}" type="slidenum">
              <a:rPr lang="en-US" smtClean="0"/>
              <a:t>4</a:t>
            </a:fld>
            <a:endParaRPr lang="en-US"/>
          </a:p>
        </p:txBody>
      </p:sp>
    </p:spTree>
    <p:extLst>
      <p:ext uri="{BB962C8B-B14F-4D97-AF65-F5344CB8AC3E}">
        <p14:creationId xmlns:p14="http://schemas.microsoft.com/office/powerpoint/2010/main" val="3736268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Rmagine is a windows phone 8.1 app that use the power of augmented reality and cloud technology to enhance the reading experience of novel readers. </a:t>
            </a:r>
          </a:p>
          <a:p>
            <a:endParaRPr lang="en-US" dirty="0">
              <a:latin typeface="Calibri"/>
            </a:endParaRPr>
          </a:p>
          <a:p>
            <a:r>
              <a:rPr lang="en-US" dirty="0">
                <a:latin typeface="Calibri"/>
              </a:rPr>
              <a:t>By adding a 3d interactive layer to your everyday paper book, Rmagine will help you live your favorite stories and will make your books come to life.</a:t>
            </a:r>
          </a:p>
        </p:txBody>
      </p:sp>
      <p:sp>
        <p:nvSpPr>
          <p:cNvPr id="4" name="Slide Number Placeholder 3"/>
          <p:cNvSpPr>
            <a:spLocks noGrp="1"/>
          </p:cNvSpPr>
          <p:nvPr>
            <p:ph type="sldNum" sz="quarter" idx="10"/>
          </p:nvPr>
        </p:nvSpPr>
        <p:spPr/>
        <p:txBody>
          <a:bodyPr/>
          <a:lstStyle/>
          <a:p>
            <a:fld id="{FED0E94D-0F60-4742-8BF6-BB9079EF9B14}" type="slidenum">
              <a:rPr lang="en-US" smtClean="0"/>
              <a:t>5</a:t>
            </a:fld>
            <a:endParaRPr lang="en-US"/>
          </a:p>
        </p:txBody>
      </p:sp>
    </p:spTree>
    <p:extLst>
      <p:ext uri="{BB962C8B-B14F-4D97-AF65-F5344CB8AC3E}">
        <p14:creationId xmlns:p14="http://schemas.microsoft.com/office/powerpoint/2010/main" val="563736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started, let’s take a look at a flashback of one of my favorite childhood memories. I used to love reading when I was young. I was found of reading novels with a lot of adventures and fiction. It made me visit new worlds and live new experience. Life was always much more interesting inside of my head.</a:t>
            </a:r>
          </a:p>
          <a:p>
            <a:r>
              <a:rPr lang="en-US"/>
              <a:t/>
            </a:r>
            <a:br>
              <a:rPr lang="en-US"/>
            </a:br>
            <a:endParaRPr lang="en-US"/>
          </a:p>
          <a:p>
            <a:r>
              <a:rPr lang="en-US">
                <a:latin typeface="Calibri"/>
              </a:rPr>
              <a:t/>
            </a:r>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FED0E94D-0F60-4742-8BF6-BB9079EF9B14}" type="slidenum">
              <a:rPr lang="en-US" smtClean="0"/>
              <a:t>6</a:t>
            </a:fld>
            <a:endParaRPr lang="en-US"/>
          </a:p>
        </p:txBody>
      </p:sp>
    </p:spTree>
    <p:extLst>
      <p:ext uri="{BB962C8B-B14F-4D97-AF65-F5344CB8AC3E}">
        <p14:creationId xmlns:p14="http://schemas.microsoft.com/office/powerpoint/2010/main" val="378859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my all time favorite novels is Harry Potter. Although I was young and my English wasn’t perfect I used to love reading Harry potter . This book always took me to a magical world I never imagined it could exist.  I couldn’t wait for the movie to come out to see what I imagined in front of my eyes, to understand the scene I couldn’t get and to see my favorite characters in actions.</a:t>
            </a:r>
          </a:p>
          <a:p>
            <a:r>
              <a:rPr lang="en-US">
                <a:latin typeface="Calibri"/>
              </a:rPr>
              <a:t/>
            </a:r>
            <a:br>
              <a:rPr lang="en-US">
                <a:latin typeface="Calibri"/>
              </a:rPr>
            </a:br>
            <a:endParaRPr lang="en-US">
              <a:latin typeface="Calibri"/>
            </a:endParaRPr>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7</a:t>
            </a:fld>
            <a:endParaRPr lang="en-US"/>
          </a:p>
        </p:txBody>
      </p:sp>
    </p:spTree>
    <p:extLst>
      <p:ext uri="{BB962C8B-B14F-4D97-AF65-F5344CB8AC3E}">
        <p14:creationId xmlns:p14="http://schemas.microsoft.com/office/powerpoint/2010/main" val="318353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Coming back from that, nowadays the book publishing industry has flourished. </a:t>
            </a:r>
          </a:p>
          <a:p>
            <a:r>
              <a:rPr lang="en-US"/>
              <a:t/>
            </a:r>
            <a:br>
              <a:rPr lang="en-US"/>
            </a:br>
            <a:endParaRPr lang="en-US"/>
          </a:p>
          <a:p>
            <a:r>
              <a:rPr lang="en-US"/>
              <a:t>In 2014, total book sales increased by 4.9% and books published in YA category increased by 22.4% while Fiction &amp; Crime remain on top of the favorite book genres out there. </a:t>
            </a:r>
          </a:p>
          <a:p>
            <a:r>
              <a:rPr lang="en-US"/>
              <a:t/>
            </a:r>
            <a:br>
              <a:rPr lang="en-US"/>
            </a:br>
            <a:endParaRPr lang="en-US"/>
          </a:p>
          <a:p>
            <a:r>
              <a:rPr lang="en-US"/>
              <a:t>Looking at this market we saw a huge opportunity arising and decided to combining our passion of technology with our love of reading to create Rmagine.</a:t>
            </a:r>
          </a:p>
          <a:p>
            <a:r>
              <a:rPr lang="en-US"/>
              <a:t/>
            </a:r>
            <a:br>
              <a:rPr lang="en-US"/>
            </a:br>
            <a:endParaRPr lang="en-US"/>
          </a:p>
          <a:p>
            <a:r>
              <a:rPr lang="en-US"/>
              <a:t/>
            </a:r>
            <a:br>
              <a:rPr lang="en-US"/>
            </a:br>
            <a:endParaRPr lang="en-US"/>
          </a:p>
        </p:txBody>
      </p:sp>
      <p:sp>
        <p:nvSpPr>
          <p:cNvPr id="4" name="Slide Number Placeholder 3"/>
          <p:cNvSpPr>
            <a:spLocks noGrp="1"/>
          </p:cNvSpPr>
          <p:nvPr>
            <p:ph type="sldNum" sz="quarter" idx="10"/>
          </p:nvPr>
        </p:nvSpPr>
        <p:spPr/>
        <p:txBody>
          <a:bodyPr/>
          <a:lstStyle/>
          <a:p>
            <a:fld id="{FED0E94D-0F60-4742-8BF6-BB9079EF9B14}" type="slidenum">
              <a:rPr lang="en-US" smtClean="0"/>
              <a:t>8</a:t>
            </a:fld>
            <a:endParaRPr lang="en-US"/>
          </a:p>
        </p:txBody>
      </p:sp>
    </p:spTree>
    <p:extLst>
      <p:ext uri="{BB962C8B-B14F-4D97-AF65-F5344CB8AC3E}">
        <p14:creationId xmlns:p14="http://schemas.microsoft.com/office/powerpoint/2010/main" val="3329843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Rmagine is a windows phone 8.1 app that offers text to scene conversion to make readers see their favorite lines coming to reality. It help you visualize the stories, actions and places you read about  and make you dive more into reading. </a:t>
            </a:r>
          </a:p>
          <a:p>
            <a:r>
              <a:rPr lang="en-US" dirty="0"/>
              <a:t/>
            </a:r>
            <a:br>
              <a:rPr lang="en-US" dirty="0"/>
            </a:br>
            <a:r>
              <a:rPr lang="en-US" dirty="0"/>
              <a:t>It uses gestures with augmented reality and offer you a reader toolkit that enables you to translate any word, look it up in a dictionary, or even search for it on Wikipedia by just a simple touch on the word.</a:t>
            </a:r>
            <a:br>
              <a:rPr lang="en-US" dirty="0"/>
            </a:br>
            <a:endParaRPr lang="en-US" dirty="0"/>
          </a:p>
          <a:p>
            <a:r>
              <a:rPr lang="en-US" dirty="0"/>
              <a:t/>
            </a:r>
            <a:br>
              <a:rPr lang="en-US" dirty="0"/>
            </a:br>
            <a:endParaRPr lang="en-US" dirty="0"/>
          </a:p>
          <a:p>
            <a:r>
              <a:rPr lang="en-US" dirty="0"/>
              <a:t>Rmagine connect you to a big network of readers to get the rating and reviews of any book via it’s integration with goodreads.</a:t>
            </a:r>
          </a:p>
          <a:p>
            <a:r>
              <a:rPr lang="en-US" dirty="0"/>
              <a:t/>
            </a:r>
            <a:br>
              <a:rPr lang="en-US" dirty="0"/>
            </a:br>
            <a:r>
              <a:rPr lang="en-US" dirty="0"/>
              <a:t>All of this uses the power of cloud technology to offer the readers a robust real-time service that will boost any reading experience.</a:t>
            </a:r>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FED0E94D-0F60-4742-8BF6-BB9079EF9B14}" type="slidenum">
              <a:rPr lang="en-US" smtClean="0"/>
              <a:t>9</a:t>
            </a:fld>
            <a:endParaRPr lang="en-US"/>
          </a:p>
        </p:txBody>
      </p:sp>
    </p:spTree>
    <p:extLst>
      <p:ext uri="{BB962C8B-B14F-4D97-AF65-F5344CB8AC3E}">
        <p14:creationId xmlns:p14="http://schemas.microsoft.com/office/powerpoint/2010/main" val="322123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AABBEF-C577-4DBB-AC8A-7DE3B01C18FB}"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C459E-5DC5-4EAF-A264-A06B77BF682B}" type="slidenum">
              <a:rPr lang="en-US" smtClean="0"/>
              <a:t>‹#›</a:t>
            </a:fld>
            <a:endParaRPr lang="en-US" dirty="0"/>
          </a:p>
        </p:txBody>
      </p:sp>
    </p:spTree>
    <p:extLst>
      <p:ext uri="{BB962C8B-B14F-4D97-AF65-F5344CB8AC3E}">
        <p14:creationId xmlns:p14="http://schemas.microsoft.com/office/powerpoint/2010/main" val="6353602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38757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268555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50791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281301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AABBEF-C577-4DBB-AC8A-7DE3B01C18FB}"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1544039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CAABBEF-C577-4DBB-AC8A-7DE3B01C18FB}"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1939090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ABBEF-C577-4DBB-AC8A-7DE3B01C18FB}"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3922503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ABBEF-C577-4DBB-AC8A-7DE3B01C18FB}"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66712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ABBEF-C577-4DBB-AC8A-7DE3B01C18FB}"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C459E-5DC5-4EAF-A264-A06B77BF682B}" type="slidenum">
              <a:rPr lang="en-US" smtClean="0"/>
              <a:t>‹#›</a:t>
            </a:fld>
            <a:endParaRPr lang="en-US" dirty="0"/>
          </a:p>
        </p:txBody>
      </p:sp>
    </p:spTree>
    <p:extLst>
      <p:ext uri="{BB962C8B-B14F-4D97-AF65-F5344CB8AC3E}">
        <p14:creationId xmlns:p14="http://schemas.microsoft.com/office/powerpoint/2010/main" val="558042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AABBEF-C577-4DBB-AC8A-7DE3B01C18FB}"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37538867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39143524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AABBEF-C577-4DBB-AC8A-7DE3B01C18FB}" type="datetimeFigureOut">
              <a:rPr lang="en-US" smtClean="0"/>
              <a:t>7/12/2015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1393256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AABBEF-C577-4DBB-AC8A-7DE3B01C18FB}"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5554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AABBEF-C577-4DBB-AC8A-7DE3B01C18FB}" type="datetimeFigureOut">
              <a:rPr lang="en-US" smtClean="0"/>
              <a:t>7/12/2015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572638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253829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BBEF-C577-4DBB-AC8A-7DE3B01C18FB}"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C459E-5DC5-4EAF-A264-A06B77BF682B}" type="slidenum">
              <a:rPr lang="en-US" smtClean="0"/>
              <a:t>‹#›</a:t>
            </a:fld>
            <a:endParaRPr lang="en-US"/>
          </a:p>
        </p:txBody>
      </p:sp>
    </p:spTree>
    <p:extLst>
      <p:ext uri="{BB962C8B-B14F-4D97-AF65-F5344CB8AC3E}">
        <p14:creationId xmlns:p14="http://schemas.microsoft.com/office/powerpoint/2010/main" val="90989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20000"/>
                <a:lumOff val="80000"/>
              </a:schemeClr>
            </a:gs>
            <a:gs pos="74000">
              <a:schemeClr val="tx1"/>
            </a:gs>
            <a:gs pos="83000">
              <a:schemeClr val="tx1"/>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CAABBEF-C577-4DBB-AC8A-7DE3B01C18FB}" type="datetimeFigureOut">
              <a:rPr lang="en-US" smtClean="0"/>
              <a:t>7/12/2015</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CDC459E-5DC5-4EAF-A264-A06B77BF682B}" type="slidenum">
              <a:rPr lang="en-US" smtClean="0"/>
              <a:t>‹#›</a:t>
            </a:fld>
            <a:endParaRPr lang="en-US"/>
          </a:p>
        </p:txBody>
      </p:sp>
    </p:spTree>
    <p:extLst>
      <p:ext uri="{BB962C8B-B14F-4D97-AF65-F5344CB8AC3E}">
        <p14:creationId xmlns:p14="http://schemas.microsoft.com/office/powerpoint/2010/main" val="28833927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7.png"/><Relationship Id="rId4" Type="http://schemas.microsoft.com/office/2007/relationships/hdphoto" Target="../media/hdphoto2.wdp"/><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1.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3318" y="1440261"/>
            <a:ext cx="4249907" cy="2865161"/>
          </a:xfrm>
          <a:prstGeom prst="rect">
            <a:avLst/>
          </a:prstGeom>
        </p:spPr>
      </p:pic>
      <p:sp>
        <p:nvSpPr>
          <p:cNvPr id="7" name="Rectangle 6"/>
          <p:cNvSpPr/>
          <p:nvPr/>
        </p:nvSpPr>
        <p:spPr>
          <a:xfrm>
            <a:off x="494669" y="4743531"/>
            <a:ext cx="7515455" cy="1446550"/>
          </a:xfrm>
          <a:prstGeom prst="rect">
            <a:avLst/>
          </a:prstGeom>
          <a:noFill/>
        </p:spPr>
        <p:txBody>
          <a:bodyPr wrap="none" lIns="91440" tIns="45720" rIns="91440" bIns="45720">
            <a:spAutoFit/>
          </a:bodyPr>
          <a:lstStyle/>
          <a:p>
            <a:pPr algn="ctr"/>
            <a:r>
              <a:rPr lang="en-US" sz="8800" dirty="0" smtClean="0">
                <a:ln w="0"/>
                <a:solidFill>
                  <a:srgbClr val="0070C0"/>
                </a:solidFill>
                <a:latin typeface="Gill Sans MT" panose="020B0502020104020203" pitchFamily="34" charset="0"/>
              </a:rPr>
              <a:t>Rmagine </a:t>
            </a:r>
            <a:r>
              <a:rPr lang="en-US" sz="4000" dirty="0" smtClean="0">
                <a:ln w="0"/>
                <a:solidFill>
                  <a:srgbClr val="43220B"/>
                </a:solidFill>
                <a:latin typeface="Jenna Sue" pitchFamily="2" charset="0"/>
              </a:rPr>
              <a:t>By: Infinity Dream team</a:t>
            </a:r>
            <a:endParaRPr lang="en-US" sz="4000" dirty="0">
              <a:ln w="0"/>
              <a:solidFill>
                <a:srgbClr val="43220B"/>
              </a:solidFill>
              <a:latin typeface="Jenna Sue" pitchFamily="2" charset="0"/>
            </a:endParaRPr>
          </a:p>
        </p:txBody>
      </p:sp>
    </p:spTree>
    <p:extLst>
      <p:ext uri="{BB962C8B-B14F-4D97-AF65-F5344CB8AC3E}">
        <p14:creationId xmlns:p14="http://schemas.microsoft.com/office/powerpoint/2010/main" val="2965144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a:ln w="0"/>
                <a:solidFill>
                  <a:srgbClr val="0079CA"/>
                </a:solidFill>
                <a:effectLst/>
                <a:latin typeface="Gill Sans MT" panose="020B0502020104020203" pitchFamily="34" charset="0"/>
              </a:rPr>
              <a:t>System </a:t>
            </a:r>
            <a:r>
              <a:rPr lang="en-US" sz="6000" dirty="0" smtClean="0">
                <a:ln w="0"/>
                <a:solidFill>
                  <a:srgbClr val="0079CA"/>
                </a:solidFill>
                <a:effectLst/>
                <a:latin typeface="Gill Sans MT" panose="020B0502020104020203" pitchFamily="34" charset="0"/>
              </a:rPr>
              <a:t>Overview</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8803503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System </a:t>
            </a:r>
            <a:r>
              <a:rPr lang="en-US" sz="4800" dirty="0" smtClean="0">
                <a:ln w="0"/>
                <a:solidFill>
                  <a:srgbClr val="0079CA"/>
                </a:solidFill>
                <a:effectLst/>
                <a:latin typeface="Gill Sans MT" panose="020B0502020104020203" pitchFamily="34" charset="0"/>
                <a:ea typeface="+mn-ea"/>
                <a:cs typeface="+mn-cs"/>
              </a:rPr>
              <a:t>Architecture</a:t>
            </a:r>
            <a:endParaRPr lang="en-US" sz="48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grpSp>
        <p:nvGrpSpPr>
          <p:cNvPr id="73" name="Group 72"/>
          <p:cNvGrpSpPr/>
          <p:nvPr/>
        </p:nvGrpSpPr>
        <p:grpSpPr>
          <a:xfrm rot="5400000">
            <a:off x="2099358" y="51716"/>
            <a:ext cx="4860519" cy="7688546"/>
            <a:chOff x="0" y="49180"/>
            <a:chExt cx="3953056" cy="6252916"/>
          </a:xfrm>
        </p:grpSpPr>
        <p:sp>
          <p:nvSpPr>
            <p:cNvPr id="74" name="Text Box 2"/>
            <p:cNvSpPr txBox="1">
              <a:spLocks noChangeArrowheads="1"/>
            </p:cNvSpPr>
            <p:nvPr/>
          </p:nvSpPr>
          <p:spPr bwMode="auto">
            <a:xfrm rot="16200000">
              <a:off x="2929812" y="3079102"/>
              <a:ext cx="1261110" cy="63055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500"/>
                </a:spcBef>
                <a:spcAft>
                  <a:spcPts val="1000"/>
                </a:spcAft>
              </a:pPr>
              <a:r>
                <a:rPr lang="en-US" sz="2000"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Server</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75" name="Group 74"/>
            <p:cNvGrpSpPr/>
            <p:nvPr/>
          </p:nvGrpSpPr>
          <p:grpSpPr>
            <a:xfrm>
              <a:off x="0" y="49180"/>
              <a:ext cx="3953056" cy="6252916"/>
              <a:chOff x="0" y="49180"/>
              <a:chExt cx="3953056" cy="6252916"/>
            </a:xfrm>
          </p:grpSpPr>
          <p:pic>
            <p:nvPicPr>
              <p:cNvPr id="76" name="Picture 75" descr="https://aiscaler.com/wp-content/uploads/2014/07/microsoft-azure-logo.jpg"/>
              <p:cNvPicPr>
                <a:picLocks noChangeAspect="1"/>
              </p:cNvPicPr>
              <p:nvPr/>
            </p:nvPicPr>
            <p:blipFill rotWithShape="1">
              <a:blip r:embed="rId4" cstate="print">
                <a:extLst>
                  <a:ext uri="{28A0092B-C50C-407E-A947-70E740481C1C}">
                    <a14:useLocalDpi xmlns:a14="http://schemas.microsoft.com/office/drawing/2010/main" val="0"/>
                  </a:ext>
                </a:extLst>
              </a:blip>
              <a:srcRect t="9431" b="20180"/>
              <a:stretch/>
            </p:blipFill>
            <p:spPr bwMode="auto">
              <a:xfrm rot="5400000" flipH="1" flipV="1">
                <a:off x="2876418" y="3217604"/>
                <a:ext cx="1774190" cy="353553"/>
              </a:xfrm>
              <a:prstGeom prst="rect">
                <a:avLst/>
              </a:prstGeom>
              <a:noFill/>
              <a:ln>
                <a:noFill/>
              </a:ln>
            </p:spPr>
          </p:pic>
          <p:pic>
            <p:nvPicPr>
              <p:cNvPr id="77" name="Picture 76" descr="http://core0.staticworld.net/images/article/2013/03/windows_phone_logo_2013-100030936-large.jpg"/>
              <p:cNvPicPr>
                <a:picLocks noChangeAspect="1"/>
              </p:cNvPicPr>
              <p:nvPr/>
            </p:nvPicPr>
            <p:blipFill rotWithShape="1">
              <a:blip r:embed="rId5" cstate="print">
                <a:extLst>
                  <a:ext uri="{28A0092B-C50C-407E-A947-70E740481C1C}">
                    <a14:useLocalDpi xmlns:a14="http://schemas.microsoft.com/office/drawing/2010/main" val="0"/>
                  </a:ext>
                </a:extLst>
              </a:blip>
              <a:srcRect t="50189" b="23610"/>
              <a:stretch/>
            </p:blipFill>
            <p:spPr bwMode="auto">
              <a:xfrm rot="16200000">
                <a:off x="2957059" y="748632"/>
                <a:ext cx="1695450" cy="296545"/>
              </a:xfrm>
              <a:prstGeom prst="rect">
                <a:avLst/>
              </a:prstGeom>
              <a:noFill/>
              <a:ln>
                <a:noFill/>
              </a:ln>
              <a:extLst>
                <a:ext uri="{53640926-AAD7-44D8-BBD7-CCE9431645EC}">
                  <a14:shadowObscured xmlns:a14="http://schemas.microsoft.com/office/drawing/2010/main"/>
                </a:ext>
              </a:extLst>
            </p:spPr>
          </p:pic>
          <p:pic>
            <p:nvPicPr>
              <p:cNvPr id="78" name="Picture 77" descr="C:\Users\Raneem\AppData\Local\Microsoft\Windows\INetCache\Content.Word\Architecture Diagram.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1502229" y="1725820"/>
                <a:ext cx="6102985" cy="2828925"/>
              </a:xfrm>
              <a:prstGeom prst="rect">
                <a:avLst/>
              </a:prstGeom>
              <a:noFill/>
              <a:ln>
                <a:noFill/>
              </a:ln>
            </p:spPr>
          </p:pic>
          <p:sp>
            <p:nvSpPr>
              <p:cNvPr id="79" name="Rectangle 78"/>
              <p:cNvSpPr/>
              <p:nvPr/>
            </p:nvSpPr>
            <p:spPr>
              <a:xfrm>
                <a:off x="0" y="1063346"/>
                <a:ext cx="3184525" cy="5238750"/>
              </a:xfrm>
              <a:prstGeom prst="rect">
                <a:avLst/>
              </a:prstGeom>
              <a:noFill/>
              <a:ln w="28575">
                <a:solidFill>
                  <a:srgbClr val="0079CA"/>
                </a:solidFill>
                <a:prstDash val="lgDash"/>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Rectangle 79"/>
              <p:cNvSpPr/>
              <p:nvPr/>
            </p:nvSpPr>
            <p:spPr>
              <a:xfrm>
                <a:off x="0" y="55640"/>
                <a:ext cx="3184525" cy="913765"/>
              </a:xfrm>
              <a:prstGeom prst="rect">
                <a:avLst/>
              </a:prstGeom>
              <a:noFill/>
              <a:ln w="28575" cap="flat" cmpd="sng" algn="ctr">
                <a:solidFill>
                  <a:srgbClr val="C00000"/>
                </a:solidFill>
                <a:prstDash val="lg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Text Box 2"/>
              <p:cNvSpPr txBox="1">
                <a:spLocks noChangeArrowheads="1"/>
              </p:cNvSpPr>
              <p:nvPr/>
            </p:nvSpPr>
            <p:spPr bwMode="auto">
              <a:xfrm rot="16200000">
                <a:off x="3135086" y="167607"/>
                <a:ext cx="867410" cy="63055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500"/>
                  </a:spcBef>
                  <a:spcAft>
                    <a:spcPts val="1000"/>
                  </a:spcAft>
                </a:pPr>
                <a:r>
                  <a:rPr lang="en-US" sz="20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Client</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p:txBody>
          </p:sp>
        </p:grpSp>
      </p:grpSp>
    </p:spTree>
    <p:extLst>
      <p:ext uri="{BB962C8B-B14F-4D97-AF65-F5344CB8AC3E}">
        <p14:creationId xmlns:p14="http://schemas.microsoft.com/office/powerpoint/2010/main" val="1038916295"/>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a:ln w="0"/>
                <a:solidFill>
                  <a:srgbClr val="0079CA"/>
                </a:solidFill>
                <a:effectLst/>
                <a:latin typeface="Gill Sans MT" panose="020B0502020104020203" pitchFamily="34" charset="0"/>
              </a:rPr>
              <a:t>System </a:t>
            </a:r>
            <a:r>
              <a:rPr lang="en-US" sz="6000" dirty="0" smtClean="0">
                <a:ln w="0"/>
                <a:solidFill>
                  <a:srgbClr val="0079CA"/>
                </a:solidFill>
                <a:effectLst/>
                <a:latin typeface="Gill Sans MT" panose="020B0502020104020203" pitchFamily="34" charset="0"/>
              </a:rPr>
              <a:t>Components</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315477234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Segmentation &amp; Detection</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3"/>
            <a:ext cx="7765322" cy="4358658"/>
          </a:xfrm>
        </p:spPr>
        <p:txBody>
          <a:bodyPr>
            <a:normAutofit lnSpcReduction="10000"/>
          </a:bodyPr>
          <a:lstStyle/>
          <a:p>
            <a:pPr marL="36900" indent="0" algn="ctr">
              <a:buNone/>
            </a:pPr>
            <a:r>
              <a:rPr lang="en-US" dirty="0">
                <a:solidFill>
                  <a:srgbClr val="43220B"/>
                </a:solidFill>
                <a:effectLst/>
              </a:rPr>
              <a:t>The segmentation and detection module is responsible of detecting the image of the book coming from the smartphone camera and do segmentation on it to focus on the page the user is reading. </a:t>
            </a:r>
            <a:r>
              <a:rPr lang="en-US" dirty="0">
                <a:solidFill>
                  <a:srgbClr val="43220B"/>
                </a:solidFill>
                <a:effectLst/>
              </a:rPr>
              <a:t/>
            </a:r>
            <a:br>
              <a:rPr lang="en-US" dirty="0">
                <a:solidFill>
                  <a:srgbClr val="43220B"/>
                </a:solidFill>
                <a:effectLst/>
              </a:rPr>
            </a:br>
            <a:endParaRPr lang="en-US" dirty="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lvl="0">
              <a:buClr>
                <a:srgbClr val="43220B"/>
              </a:buClr>
              <a:buFont typeface="Wingdings" panose="05000000000000000000" pitchFamily="2" charset="2"/>
              <a:buChar char="ü"/>
            </a:pPr>
            <a:r>
              <a:rPr lang="en-US" dirty="0">
                <a:solidFill>
                  <a:srgbClr val="43220B"/>
                </a:solidFill>
                <a:effectLst/>
              </a:rPr>
              <a:t>Apply canny edge detection and detect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book </a:t>
            </a:r>
            <a:r>
              <a:rPr lang="en-US" dirty="0">
                <a:solidFill>
                  <a:srgbClr val="43220B"/>
                </a:solidFill>
                <a:effectLst/>
              </a:rPr>
              <a:t>edges.</a:t>
            </a:r>
          </a:p>
          <a:p>
            <a:pPr lvl="0">
              <a:buClr>
                <a:srgbClr val="43220B"/>
              </a:buClr>
              <a:buFont typeface="Wingdings" panose="05000000000000000000" pitchFamily="2" charset="2"/>
              <a:buChar char="ü"/>
            </a:pPr>
            <a:r>
              <a:rPr lang="en-US" dirty="0">
                <a:solidFill>
                  <a:srgbClr val="43220B"/>
                </a:solidFill>
                <a:effectLst/>
              </a:rPr>
              <a:t>Segment book using color segmentation.</a:t>
            </a:r>
          </a:p>
          <a:p>
            <a:pPr lvl="0">
              <a:buClr>
                <a:srgbClr val="43220B"/>
              </a:buClr>
              <a:buFont typeface="Wingdings" panose="05000000000000000000" pitchFamily="2" charset="2"/>
              <a:buChar char="ü"/>
            </a:pPr>
            <a:r>
              <a:rPr lang="en-US" dirty="0">
                <a:solidFill>
                  <a:srgbClr val="43220B"/>
                </a:solidFill>
                <a:effectLst/>
              </a:rPr>
              <a:t>Apply Hough transform to extract lines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of the </a:t>
            </a:r>
            <a:r>
              <a:rPr lang="en-US" dirty="0">
                <a:solidFill>
                  <a:srgbClr val="43220B"/>
                </a:solidFill>
                <a:effectLst/>
              </a:rPr>
              <a:t>page.</a:t>
            </a:r>
          </a:p>
          <a:p>
            <a:pPr lvl="0">
              <a:buClr>
                <a:srgbClr val="43220B"/>
              </a:buClr>
              <a:buFont typeface="Wingdings" panose="05000000000000000000" pitchFamily="2" charset="2"/>
              <a:buChar char="ü"/>
            </a:pPr>
            <a:r>
              <a:rPr lang="en-US" dirty="0">
                <a:solidFill>
                  <a:srgbClr val="43220B"/>
                </a:solidFill>
                <a:effectLst/>
              </a:rPr>
              <a:t>Output a final cropped enhanced image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of the </a:t>
            </a:r>
            <a:r>
              <a:rPr lang="en-US" dirty="0">
                <a:solidFill>
                  <a:srgbClr val="43220B"/>
                </a:solidFill>
                <a:effectLst/>
              </a:rPr>
              <a:t>page the user is reading.</a:t>
            </a:r>
          </a:p>
          <a:p>
            <a:pPr>
              <a:buFont typeface="Wingdings" panose="05000000000000000000" pitchFamily="2" charset="2"/>
              <a:buChar char="ü"/>
            </a:pPr>
            <a:endParaRPr lang="en-US" dirty="0"/>
          </a:p>
        </p:txBody>
      </p:sp>
      <p:pic>
        <p:nvPicPr>
          <p:cNvPr id="15" name="Picture 14" descr="http://www.skilligent.com/products/i/two-objects.jpg"/>
          <p:cNvPicPr/>
          <p:nvPr/>
        </p:nvPicPr>
        <p:blipFill>
          <a:blip r:embed="rId4">
            <a:extLst>
              <a:ext uri="{28A0092B-C50C-407E-A947-70E740481C1C}">
                <a14:useLocalDpi xmlns:a14="http://schemas.microsoft.com/office/drawing/2010/main" val="0"/>
              </a:ext>
            </a:extLst>
          </a:blip>
          <a:srcRect/>
          <a:stretch>
            <a:fillRect/>
          </a:stretch>
        </p:blipFill>
        <p:spPr bwMode="auto">
          <a:xfrm>
            <a:off x="5407113" y="3200401"/>
            <a:ext cx="3043555" cy="2286000"/>
          </a:xfrm>
          <a:prstGeom prst="rect">
            <a:avLst/>
          </a:prstGeom>
          <a:noFill/>
          <a:ln>
            <a:noFill/>
          </a:ln>
        </p:spPr>
      </p:pic>
    </p:spTree>
    <p:extLst>
      <p:ext uri="{BB962C8B-B14F-4D97-AF65-F5344CB8AC3E}">
        <p14:creationId xmlns:p14="http://schemas.microsoft.com/office/powerpoint/2010/main" val="1542676971"/>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Tesseract OCR</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3"/>
            <a:ext cx="7765322" cy="4358658"/>
          </a:xfrm>
        </p:spPr>
        <p:txBody>
          <a:bodyPr>
            <a:normAutofit/>
          </a:bodyPr>
          <a:lstStyle/>
          <a:p>
            <a:pPr marL="36900" indent="0" algn="ctr">
              <a:buNone/>
            </a:pPr>
            <a:r>
              <a:rPr lang="en-US" dirty="0">
                <a:solidFill>
                  <a:srgbClr val="43220B"/>
                </a:solidFill>
                <a:effectLst/>
              </a:rPr>
              <a:t>The Tesseract OCR module is responsible of understanding the images of the book pages and getting the text the app need to start </a:t>
            </a:r>
            <a:r>
              <a:rPr lang="en-US" dirty="0" smtClean="0">
                <a:solidFill>
                  <a:srgbClr val="43220B"/>
                </a:solidFill>
                <a:effectLst/>
              </a:rPr>
              <a:t>processing it</a:t>
            </a:r>
            <a:r>
              <a:rPr lang="en-US" dirty="0">
                <a:solidFill>
                  <a:srgbClr val="43220B"/>
                </a:solidFill>
                <a:effectLst/>
              </a:rPr>
              <a:t>.</a:t>
            </a:r>
            <a:br>
              <a:rPr lang="en-US" dirty="0">
                <a:solidFill>
                  <a:srgbClr val="43220B"/>
                </a:solidFill>
                <a:effectLst/>
              </a:rPr>
            </a:br>
            <a:endParaRPr lang="en-US" dirty="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lvl="0">
              <a:buClr>
                <a:srgbClr val="43220B"/>
              </a:buClr>
              <a:buFont typeface="Wingdings" panose="05000000000000000000" pitchFamily="2" charset="2"/>
              <a:buChar char="ü"/>
            </a:pPr>
            <a:r>
              <a:rPr lang="en-US" dirty="0" smtClean="0">
                <a:solidFill>
                  <a:srgbClr val="43220B"/>
                </a:solidFill>
                <a:effectLst/>
              </a:rPr>
              <a:t>Read </a:t>
            </a:r>
            <a:r>
              <a:rPr lang="en-US" dirty="0">
                <a:solidFill>
                  <a:srgbClr val="43220B"/>
                </a:solidFill>
                <a:effectLst/>
              </a:rPr>
              <a:t>the book page image and extract the text inside it.</a:t>
            </a:r>
            <a:endParaRPr lang="en-US" dirty="0">
              <a:solidFill>
                <a:srgbClr val="43220B"/>
              </a:solidFill>
            </a:endParaRPr>
          </a:p>
        </p:txBody>
      </p:sp>
      <p:pic>
        <p:nvPicPr>
          <p:cNvPr id="1026" name="Picture 2" descr="http://en.flossmanuals.net/e-book-enlightenment/making-plain-text-files/_booki/e-book-enlightenment/static/ReadingandSugar-FreeOCR3-en.jpg"/>
          <p:cNvPicPr>
            <a:picLocks noChangeAspect="1" noChangeArrowheads="1"/>
          </p:cNvPicPr>
          <p:nvPr/>
        </p:nvPicPr>
        <p:blipFill rotWithShape="1">
          <a:blip r:embed="rId4">
            <a:extLst>
              <a:ext uri="{28A0092B-C50C-407E-A947-70E740481C1C}">
                <a14:useLocalDpi xmlns:a14="http://schemas.microsoft.com/office/drawing/2010/main" val="0"/>
              </a:ext>
            </a:extLst>
          </a:blip>
          <a:srcRect l="7944" t="20615" r="3898" b="5508"/>
          <a:stretch/>
        </p:blipFill>
        <p:spPr bwMode="auto">
          <a:xfrm>
            <a:off x="1627583" y="3468206"/>
            <a:ext cx="5880848" cy="305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571785"/>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NLP Engine</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3"/>
            <a:ext cx="7765322" cy="4358658"/>
          </a:xfrm>
        </p:spPr>
        <p:txBody>
          <a:bodyPr>
            <a:normAutofit lnSpcReduction="10000"/>
          </a:bodyPr>
          <a:lstStyle/>
          <a:p>
            <a:pPr marL="36900" indent="0" algn="ctr">
              <a:buNone/>
            </a:pPr>
            <a:r>
              <a:rPr lang="en-US" dirty="0">
                <a:solidFill>
                  <a:srgbClr val="43220B"/>
                </a:solidFill>
                <a:effectLst/>
              </a:rPr>
              <a:t>The NLP module is responsible of understanding the text and extracting nouns, verbs and prepositions from the </a:t>
            </a:r>
            <a:r>
              <a:rPr lang="en-US" dirty="0" smtClean="0">
                <a:solidFill>
                  <a:srgbClr val="43220B"/>
                </a:solidFill>
                <a:effectLst/>
              </a:rPr>
              <a:t>text.</a:t>
            </a:r>
            <a:r>
              <a:rPr lang="en-US" dirty="0">
                <a:solidFill>
                  <a:srgbClr val="43220B"/>
                </a:solidFill>
                <a:effectLst/>
              </a:rPr>
              <a:t/>
            </a:r>
            <a:br>
              <a:rPr lang="en-US" dirty="0">
                <a:solidFill>
                  <a:srgbClr val="43220B"/>
                </a:solidFill>
                <a:effectLst/>
              </a:rPr>
            </a:br>
            <a:endParaRPr lang="en-US" dirty="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a:buClr>
                <a:srgbClr val="43220B"/>
              </a:buClr>
              <a:buFont typeface="Wingdings" panose="05000000000000000000" pitchFamily="2" charset="2"/>
              <a:buChar char="ü"/>
            </a:pPr>
            <a:r>
              <a:rPr lang="en-US" dirty="0" smtClean="0">
                <a:solidFill>
                  <a:srgbClr val="43220B"/>
                </a:solidFill>
                <a:effectLst/>
              </a:rPr>
              <a:t>Split </a:t>
            </a:r>
            <a:r>
              <a:rPr lang="en-US" dirty="0">
                <a:solidFill>
                  <a:srgbClr val="43220B"/>
                </a:solidFill>
                <a:effectLst/>
              </a:rPr>
              <a:t>the text to several events</a:t>
            </a:r>
          </a:p>
          <a:p>
            <a:pPr>
              <a:buClr>
                <a:srgbClr val="43220B"/>
              </a:buClr>
              <a:buFont typeface="Wingdings" panose="05000000000000000000" pitchFamily="2" charset="2"/>
              <a:buChar char="ü"/>
            </a:pPr>
            <a:r>
              <a:rPr lang="en-US" dirty="0" smtClean="0">
                <a:solidFill>
                  <a:srgbClr val="43220B"/>
                </a:solidFill>
                <a:effectLst/>
              </a:rPr>
              <a:t>For </a:t>
            </a:r>
            <a:r>
              <a:rPr lang="en-US" dirty="0">
                <a:solidFill>
                  <a:srgbClr val="43220B"/>
                </a:solidFill>
                <a:effectLst/>
              </a:rPr>
              <a:t>each event generate parse </a:t>
            </a:r>
            <a:r>
              <a:rPr lang="en-US" dirty="0" smtClean="0">
                <a:solidFill>
                  <a:srgbClr val="43220B"/>
                </a:solidFill>
                <a:effectLst/>
              </a:rPr>
              <a:t>tree</a:t>
            </a:r>
            <a:br>
              <a:rPr lang="en-US" dirty="0" smtClean="0">
                <a:solidFill>
                  <a:srgbClr val="43220B"/>
                </a:solidFill>
                <a:effectLst/>
              </a:rPr>
            </a:br>
            <a:r>
              <a:rPr lang="en-US" dirty="0" smtClean="0">
                <a:solidFill>
                  <a:srgbClr val="43220B"/>
                </a:solidFill>
                <a:effectLst/>
              </a:rPr>
              <a:t>and </a:t>
            </a:r>
            <a:r>
              <a:rPr lang="en-US" dirty="0">
                <a:solidFill>
                  <a:srgbClr val="43220B"/>
                </a:solidFill>
                <a:effectLst/>
              </a:rPr>
              <a:t>dependency graph</a:t>
            </a:r>
          </a:p>
          <a:p>
            <a:pPr>
              <a:buClr>
                <a:srgbClr val="43220B"/>
              </a:buClr>
              <a:buFont typeface="Wingdings" panose="05000000000000000000" pitchFamily="2" charset="2"/>
              <a:buChar char="ü"/>
            </a:pPr>
            <a:r>
              <a:rPr lang="en-US" dirty="0" smtClean="0">
                <a:solidFill>
                  <a:srgbClr val="43220B"/>
                </a:solidFill>
                <a:effectLst/>
              </a:rPr>
              <a:t>Get </a:t>
            </a:r>
            <a:r>
              <a:rPr lang="en-US" dirty="0">
                <a:solidFill>
                  <a:srgbClr val="43220B"/>
                </a:solidFill>
                <a:effectLst/>
              </a:rPr>
              <a:t>nouns, verbs and </a:t>
            </a:r>
            <a:r>
              <a:rPr lang="en-US" dirty="0" smtClean="0">
                <a:solidFill>
                  <a:srgbClr val="43220B"/>
                </a:solidFill>
                <a:effectLst/>
              </a:rPr>
              <a:t>prepositions</a:t>
            </a:r>
            <a:br>
              <a:rPr lang="en-US" dirty="0" smtClean="0">
                <a:solidFill>
                  <a:srgbClr val="43220B"/>
                </a:solidFill>
                <a:effectLst/>
              </a:rPr>
            </a:br>
            <a:r>
              <a:rPr lang="en-US" dirty="0" smtClean="0">
                <a:solidFill>
                  <a:srgbClr val="43220B"/>
                </a:solidFill>
                <a:effectLst/>
              </a:rPr>
              <a:t>from </a:t>
            </a:r>
            <a:r>
              <a:rPr lang="en-US" dirty="0">
                <a:solidFill>
                  <a:srgbClr val="43220B"/>
                </a:solidFill>
                <a:effectLst/>
              </a:rPr>
              <a:t>each parse tree</a:t>
            </a:r>
          </a:p>
          <a:p>
            <a:pPr>
              <a:buClr>
                <a:srgbClr val="43220B"/>
              </a:buClr>
              <a:buFont typeface="Wingdings" panose="05000000000000000000" pitchFamily="2" charset="2"/>
              <a:buChar char="ü"/>
            </a:pPr>
            <a:r>
              <a:rPr lang="en-US" dirty="0" smtClean="0">
                <a:solidFill>
                  <a:srgbClr val="43220B"/>
                </a:solidFill>
                <a:effectLst/>
              </a:rPr>
              <a:t>Filter </a:t>
            </a:r>
            <a:r>
              <a:rPr lang="en-US" dirty="0">
                <a:solidFill>
                  <a:srgbClr val="43220B"/>
                </a:solidFill>
                <a:effectLst/>
              </a:rPr>
              <a:t>the directional prepositions from the prepositions</a:t>
            </a:r>
          </a:p>
          <a:p>
            <a:pPr>
              <a:buClr>
                <a:srgbClr val="43220B"/>
              </a:buClr>
              <a:buFont typeface="Wingdings" panose="05000000000000000000" pitchFamily="2" charset="2"/>
              <a:buChar char="ü"/>
            </a:pPr>
            <a:r>
              <a:rPr lang="en-US" dirty="0" smtClean="0">
                <a:solidFill>
                  <a:srgbClr val="43220B"/>
                </a:solidFill>
                <a:effectLst/>
              </a:rPr>
              <a:t>Traverse </a:t>
            </a:r>
            <a:r>
              <a:rPr lang="en-US" dirty="0">
                <a:solidFill>
                  <a:srgbClr val="43220B"/>
                </a:solidFill>
                <a:effectLst/>
              </a:rPr>
              <a:t>dependency graph to get prepositions and verbs relations to the nouns.</a:t>
            </a:r>
          </a:p>
        </p:txBody>
      </p:sp>
      <p:pic>
        <p:nvPicPr>
          <p:cNvPr id="8" name="Picture 7" descr="Parse tree DG"/>
          <p:cNvPicPr/>
          <p:nvPr/>
        </p:nvPicPr>
        <p:blipFill>
          <a:blip r:embed="rId4">
            <a:extLst>
              <a:ext uri="{28A0092B-C50C-407E-A947-70E740481C1C}">
                <a14:useLocalDpi xmlns:a14="http://schemas.microsoft.com/office/drawing/2010/main" val="0"/>
              </a:ext>
            </a:extLst>
          </a:blip>
          <a:srcRect/>
          <a:stretch>
            <a:fillRect/>
          </a:stretch>
        </p:blipFill>
        <p:spPr bwMode="auto">
          <a:xfrm>
            <a:off x="4810990" y="2832847"/>
            <a:ext cx="3639678" cy="1580507"/>
          </a:xfrm>
          <a:prstGeom prst="rect">
            <a:avLst/>
          </a:prstGeom>
          <a:noFill/>
          <a:ln>
            <a:noFill/>
          </a:ln>
        </p:spPr>
      </p:pic>
    </p:spTree>
    <p:extLst>
      <p:ext uri="{BB962C8B-B14F-4D97-AF65-F5344CB8AC3E}">
        <p14:creationId xmlns:p14="http://schemas.microsoft.com/office/powerpoint/2010/main" val="3054822364"/>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Image Retrieval</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3"/>
            <a:ext cx="7765322" cy="4358658"/>
          </a:xfrm>
        </p:spPr>
        <p:txBody>
          <a:bodyPr>
            <a:normAutofit/>
          </a:bodyPr>
          <a:lstStyle/>
          <a:p>
            <a:pPr marL="36900" indent="0" algn="ctr">
              <a:buNone/>
            </a:pPr>
            <a:r>
              <a:rPr lang="en-US" dirty="0">
                <a:solidFill>
                  <a:srgbClr val="43220B"/>
                </a:solidFill>
                <a:effectLst/>
              </a:rPr>
              <a:t>The Image retrieval module is responsible for searching for the keywords in each event to retrieve suitable images representing the scene objects of the final scene. </a:t>
            </a:r>
            <a:endParaRPr lang="en-US" dirty="0" smtClean="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a:buClr>
                <a:srgbClr val="43220B"/>
              </a:buClr>
              <a:buFont typeface="Wingdings" panose="05000000000000000000" pitchFamily="2" charset="2"/>
              <a:buChar char="ü"/>
            </a:pPr>
            <a:r>
              <a:rPr lang="en-US" dirty="0" smtClean="0">
                <a:solidFill>
                  <a:srgbClr val="43220B"/>
                </a:solidFill>
                <a:effectLst/>
              </a:rPr>
              <a:t>Construct </a:t>
            </a:r>
            <a:r>
              <a:rPr lang="en-US" dirty="0">
                <a:solidFill>
                  <a:srgbClr val="43220B"/>
                </a:solidFill>
                <a:effectLst/>
              </a:rPr>
              <a:t>suitable search queries </a:t>
            </a:r>
            <a:r>
              <a:rPr lang="en-US" dirty="0" smtClean="0">
                <a:solidFill>
                  <a:srgbClr val="43220B"/>
                </a:solidFill>
                <a:effectLst/>
              </a:rPr>
              <a:t>from the </a:t>
            </a:r>
            <a:r>
              <a:rPr lang="en-US" dirty="0">
                <a:solidFill>
                  <a:srgbClr val="43220B"/>
                </a:solidFill>
                <a:effectLst/>
              </a:rPr>
              <a:t>NLP output file to retrieve </a:t>
            </a:r>
            <a:r>
              <a:rPr lang="en-US" dirty="0" smtClean="0">
                <a:solidFill>
                  <a:srgbClr val="43220B"/>
                </a:solidFill>
                <a:effectLst/>
              </a:rPr>
              <a:t>scene </a:t>
            </a:r>
            <a:r>
              <a:rPr lang="en-US" dirty="0">
                <a:solidFill>
                  <a:srgbClr val="43220B"/>
                </a:solidFill>
                <a:effectLst/>
              </a:rPr>
              <a:t>objects.</a:t>
            </a:r>
          </a:p>
          <a:p>
            <a:pPr>
              <a:buClr>
                <a:srgbClr val="43220B"/>
              </a:buClr>
              <a:buFont typeface="Wingdings" panose="05000000000000000000" pitchFamily="2" charset="2"/>
              <a:buChar char="ü"/>
            </a:pPr>
            <a:r>
              <a:rPr lang="en-US" dirty="0" smtClean="0">
                <a:solidFill>
                  <a:srgbClr val="43220B"/>
                </a:solidFill>
                <a:effectLst/>
              </a:rPr>
              <a:t>Uses </a:t>
            </a:r>
            <a:r>
              <a:rPr lang="en-US" dirty="0">
                <a:solidFill>
                  <a:srgbClr val="43220B"/>
                </a:solidFill>
                <a:effectLst/>
              </a:rPr>
              <a:t>Bing Search API to search for </a:t>
            </a:r>
            <a:r>
              <a:rPr lang="en-US" dirty="0" smtClean="0">
                <a:solidFill>
                  <a:srgbClr val="43220B"/>
                </a:solidFill>
                <a:effectLst/>
              </a:rPr>
              <a:t>these </a:t>
            </a:r>
            <a:r>
              <a:rPr lang="en-US" dirty="0">
                <a:solidFill>
                  <a:srgbClr val="43220B"/>
                </a:solidFill>
                <a:effectLst/>
              </a:rPr>
              <a:t>queries and collect results.</a:t>
            </a:r>
          </a:p>
          <a:p>
            <a:pPr>
              <a:buClr>
                <a:srgbClr val="43220B"/>
              </a:buClr>
              <a:buFont typeface="Wingdings" panose="05000000000000000000" pitchFamily="2" charset="2"/>
              <a:buChar char="ü"/>
            </a:pPr>
            <a:r>
              <a:rPr lang="en-US" dirty="0" smtClean="0">
                <a:solidFill>
                  <a:srgbClr val="43220B"/>
                </a:solidFill>
                <a:effectLst/>
              </a:rPr>
              <a:t>Picks </a:t>
            </a:r>
            <a:r>
              <a:rPr lang="en-US" dirty="0">
                <a:solidFill>
                  <a:srgbClr val="43220B"/>
                </a:solidFill>
                <a:effectLst/>
              </a:rPr>
              <a:t>a relevant image from the search </a:t>
            </a:r>
            <a:r>
              <a:rPr lang="en-US" dirty="0" smtClean="0">
                <a:solidFill>
                  <a:srgbClr val="43220B"/>
                </a:solidFill>
                <a:effectLst/>
              </a:rPr>
              <a:t>results </a:t>
            </a:r>
            <a:r>
              <a:rPr lang="en-US" dirty="0">
                <a:solidFill>
                  <a:srgbClr val="43220B"/>
                </a:solidFill>
                <a:effectLst/>
              </a:rPr>
              <a:t>and save it.</a:t>
            </a:r>
          </a:p>
          <a:p>
            <a:pPr>
              <a:buClr>
                <a:srgbClr val="43220B"/>
              </a:buClr>
              <a:buFont typeface="Wingdings" panose="05000000000000000000" pitchFamily="2" charset="2"/>
              <a:buChar char="ü"/>
            </a:pPr>
            <a:r>
              <a:rPr lang="en-US" dirty="0" smtClean="0">
                <a:solidFill>
                  <a:srgbClr val="43220B"/>
                </a:solidFill>
                <a:effectLst/>
              </a:rPr>
              <a:t>Prepares </a:t>
            </a:r>
            <a:r>
              <a:rPr lang="en-US" dirty="0">
                <a:solidFill>
                  <a:srgbClr val="43220B"/>
                </a:solidFill>
                <a:effectLst/>
              </a:rPr>
              <a:t>the scene objects list used by the graphics engine.</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963" y="5132748"/>
            <a:ext cx="3394088" cy="1316906"/>
          </a:xfrm>
          <a:prstGeom prst="rect">
            <a:avLst/>
          </a:prstGeom>
        </p:spPr>
      </p:pic>
    </p:spTree>
    <p:extLst>
      <p:ext uri="{BB962C8B-B14F-4D97-AF65-F5344CB8AC3E}">
        <p14:creationId xmlns:p14="http://schemas.microsoft.com/office/powerpoint/2010/main" val="517174289"/>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Graphics Engine </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1"/>
            <a:ext cx="7765322" cy="4893308"/>
          </a:xfrm>
        </p:spPr>
        <p:txBody>
          <a:bodyPr>
            <a:normAutofit fontScale="92500" lnSpcReduction="10000"/>
          </a:bodyPr>
          <a:lstStyle/>
          <a:p>
            <a:pPr marL="36900" indent="0" algn="ctr">
              <a:buNone/>
            </a:pPr>
            <a:r>
              <a:rPr lang="en-US" dirty="0">
                <a:solidFill>
                  <a:srgbClr val="43220B"/>
                </a:solidFill>
                <a:effectLst/>
              </a:rPr>
              <a:t>The graphics engine is responsible for resizing and positioning the scene objects to be displayed in the final scene</a:t>
            </a:r>
            <a:r>
              <a:rPr lang="en-US" dirty="0" smtClean="0">
                <a:solidFill>
                  <a:srgbClr val="43220B"/>
                </a:solidFill>
                <a:effectLst/>
              </a:rPr>
              <a:t>. </a:t>
            </a:r>
            <a:br>
              <a:rPr lang="en-US" dirty="0" smtClean="0">
                <a:solidFill>
                  <a:srgbClr val="43220B"/>
                </a:solidFill>
                <a:effectLst/>
              </a:rPr>
            </a:br>
            <a:endParaRPr lang="en-US" sz="3000" dirty="0" smtClean="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a:buClr>
                <a:srgbClr val="43220B"/>
              </a:buClr>
              <a:buFont typeface="Wingdings" panose="05000000000000000000" pitchFamily="2" charset="2"/>
              <a:buChar char="ü"/>
            </a:pPr>
            <a:r>
              <a:rPr lang="en-US" dirty="0" smtClean="0">
                <a:solidFill>
                  <a:srgbClr val="43220B"/>
                </a:solidFill>
                <a:effectLst/>
              </a:rPr>
              <a:t>Resize </a:t>
            </a:r>
            <a:r>
              <a:rPr lang="en-US" dirty="0">
                <a:solidFill>
                  <a:srgbClr val="43220B"/>
                </a:solidFill>
                <a:effectLst/>
              </a:rPr>
              <a:t>object </a:t>
            </a:r>
            <a:r>
              <a:rPr lang="en-US" dirty="0" smtClean="0">
                <a:solidFill>
                  <a:srgbClr val="43220B"/>
                </a:solidFill>
                <a:effectLst/>
              </a:rPr>
              <a:t>based</a:t>
            </a:r>
            <a:br>
              <a:rPr lang="en-US" dirty="0" smtClean="0">
                <a:solidFill>
                  <a:srgbClr val="43220B"/>
                </a:solidFill>
                <a:effectLst/>
              </a:rPr>
            </a:br>
            <a:r>
              <a:rPr lang="en-US" dirty="0" smtClean="0">
                <a:solidFill>
                  <a:srgbClr val="43220B"/>
                </a:solidFill>
                <a:effectLst/>
              </a:rPr>
              <a:t>on </a:t>
            </a:r>
            <a:r>
              <a:rPr lang="en-US" dirty="0">
                <a:solidFill>
                  <a:srgbClr val="43220B"/>
                </a:solidFill>
                <a:effectLst/>
              </a:rPr>
              <a:t>categories and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prior </a:t>
            </a:r>
            <a:r>
              <a:rPr lang="en-US" dirty="0">
                <a:solidFill>
                  <a:srgbClr val="43220B"/>
                </a:solidFill>
                <a:effectLst/>
              </a:rPr>
              <a:t>knowledge.</a:t>
            </a:r>
          </a:p>
          <a:p>
            <a:pPr>
              <a:buClr>
                <a:srgbClr val="43220B"/>
              </a:buClr>
              <a:buFont typeface="Wingdings" panose="05000000000000000000" pitchFamily="2" charset="2"/>
              <a:buChar char="ü"/>
            </a:pPr>
            <a:r>
              <a:rPr lang="en-US" dirty="0" smtClean="0">
                <a:solidFill>
                  <a:srgbClr val="43220B"/>
                </a:solidFill>
                <a:effectLst/>
              </a:rPr>
              <a:t>Position </a:t>
            </a:r>
            <a:r>
              <a:rPr lang="en-US" dirty="0">
                <a:solidFill>
                  <a:srgbClr val="43220B"/>
                </a:solidFill>
                <a:effectLst/>
              </a:rPr>
              <a:t>object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based </a:t>
            </a:r>
            <a:r>
              <a:rPr lang="en-US" dirty="0">
                <a:solidFill>
                  <a:srgbClr val="43220B"/>
                </a:solidFill>
                <a:effectLst/>
              </a:rPr>
              <a:t>on default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positions </a:t>
            </a:r>
            <a:r>
              <a:rPr lang="en-US" dirty="0">
                <a:solidFill>
                  <a:srgbClr val="43220B"/>
                </a:solidFill>
                <a:effectLst/>
              </a:rPr>
              <a:t>and prior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knowledge</a:t>
            </a:r>
            <a:r>
              <a:rPr lang="en-US" dirty="0">
                <a:solidFill>
                  <a:srgbClr val="43220B"/>
                </a:solidFill>
                <a:effectLst/>
              </a:rPr>
              <a:t>.</a:t>
            </a:r>
          </a:p>
          <a:p>
            <a:pPr>
              <a:buClr>
                <a:srgbClr val="43220B"/>
              </a:buClr>
              <a:buFont typeface="Wingdings" panose="05000000000000000000" pitchFamily="2" charset="2"/>
              <a:buChar char="ü"/>
            </a:pPr>
            <a:r>
              <a:rPr lang="en-US" dirty="0" smtClean="0">
                <a:solidFill>
                  <a:srgbClr val="43220B"/>
                </a:solidFill>
                <a:effectLst/>
              </a:rPr>
              <a:t>Organize </a:t>
            </a:r>
            <a:r>
              <a:rPr lang="en-US" dirty="0">
                <a:solidFill>
                  <a:srgbClr val="43220B"/>
                </a:solidFill>
                <a:effectLst/>
              </a:rPr>
              <a:t>objects in </a:t>
            </a:r>
            <a:r>
              <a:rPr lang="en-US" dirty="0" smtClean="0">
                <a:solidFill>
                  <a:srgbClr val="43220B"/>
                </a:solidFill>
                <a:effectLst/>
              </a:rPr>
              <a:t/>
            </a:r>
            <a:br>
              <a:rPr lang="en-US" dirty="0" smtClean="0">
                <a:solidFill>
                  <a:srgbClr val="43220B"/>
                </a:solidFill>
                <a:effectLst/>
              </a:rPr>
            </a:br>
            <a:r>
              <a:rPr lang="en-US" dirty="0" smtClean="0">
                <a:solidFill>
                  <a:srgbClr val="43220B"/>
                </a:solidFill>
                <a:effectLst/>
              </a:rPr>
              <a:t>final </a:t>
            </a:r>
            <a:r>
              <a:rPr lang="en-US" dirty="0">
                <a:solidFill>
                  <a:srgbClr val="43220B"/>
                </a:solidFill>
                <a:effectLst/>
              </a:rPr>
              <a:t>scene </a:t>
            </a:r>
            <a:r>
              <a:rPr lang="en-US" dirty="0" smtClean="0">
                <a:solidFill>
                  <a:srgbClr val="43220B"/>
                </a:solidFill>
                <a:effectLst/>
              </a:rPr>
              <a:t>using</a:t>
            </a:r>
            <a:br>
              <a:rPr lang="en-US" dirty="0" smtClean="0">
                <a:solidFill>
                  <a:srgbClr val="43220B"/>
                </a:solidFill>
                <a:effectLst/>
              </a:rPr>
            </a:br>
            <a:r>
              <a:rPr lang="en-US" dirty="0" smtClean="0">
                <a:solidFill>
                  <a:srgbClr val="43220B"/>
                </a:solidFill>
                <a:effectLst/>
              </a:rPr>
              <a:t>spatial </a:t>
            </a:r>
            <a:r>
              <a:rPr lang="en-US" dirty="0">
                <a:solidFill>
                  <a:srgbClr val="43220B"/>
                </a:solidFill>
                <a:effectLst/>
              </a:rPr>
              <a:t>relations represented in a scene graph.</a:t>
            </a:r>
          </a:p>
          <a:p>
            <a:pPr>
              <a:buClr>
                <a:srgbClr val="43220B"/>
              </a:buClr>
              <a:buFont typeface="Wingdings" panose="05000000000000000000" pitchFamily="2" charset="2"/>
              <a:buChar char="ü"/>
            </a:pPr>
            <a:r>
              <a:rPr lang="en-US" dirty="0" smtClean="0">
                <a:solidFill>
                  <a:srgbClr val="43220B"/>
                </a:solidFill>
                <a:effectLst/>
              </a:rPr>
              <a:t>Prepare </a:t>
            </a:r>
            <a:r>
              <a:rPr lang="en-US" dirty="0">
                <a:solidFill>
                  <a:srgbClr val="43220B"/>
                </a:solidFill>
                <a:effectLst/>
              </a:rPr>
              <a:t>final output to be passed to the Display module</a:t>
            </a:r>
            <a:r>
              <a:rPr lang="en-US" dirty="0" smtClean="0">
                <a:solidFill>
                  <a:srgbClr val="43220B"/>
                </a:solidFill>
                <a:effectLst/>
              </a:rPr>
              <a:t>.</a:t>
            </a:r>
            <a:endParaRPr lang="en-US" dirty="0">
              <a:solidFill>
                <a:srgbClr val="43220B"/>
              </a:solidFill>
              <a:effectLst/>
            </a:endParaRPr>
          </a:p>
        </p:txBody>
      </p:sp>
      <p:pic>
        <p:nvPicPr>
          <p:cNvPr id="8" name="Picture 7"/>
          <p:cNvPicPr/>
          <p:nvPr/>
        </p:nvPicPr>
        <p:blipFill rotWithShape="1">
          <a:blip r:embed="rId4"/>
          <a:srcRect l="4455" t="8445" r="4047" b="7714"/>
          <a:stretch/>
        </p:blipFill>
        <p:spPr bwMode="auto">
          <a:xfrm>
            <a:off x="3268433" y="2949415"/>
            <a:ext cx="5182235" cy="2524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8857168"/>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Reader Toolkit</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2" name="Content Placeholder 1"/>
          <p:cNvSpPr>
            <a:spLocks noGrp="1"/>
          </p:cNvSpPr>
          <p:nvPr>
            <p:ph idx="1"/>
          </p:nvPr>
        </p:nvSpPr>
        <p:spPr>
          <a:xfrm>
            <a:off x="661778" y="1739153"/>
            <a:ext cx="7765322" cy="3657601"/>
          </a:xfrm>
        </p:spPr>
        <p:txBody>
          <a:bodyPr>
            <a:normAutofit/>
          </a:bodyPr>
          <a:lstStyle/>
          <a:p>
            <a:pPr marL="36900" indent="0">
              <a:buNone/>
            </a:pPr>
            <a:r>
              <a:rPr lang="en-US" sz="2800" dirty="0" smtClean="0">
                <a:solidFill>
                  <a:srgbClr val="43220B"/>
                </a:solidFill>
                <a:effectLst/>
              </a:rPr>
              <a:t>Goodreads              Translator              Wikipedia</a:t>
            </a:r>
            <a:endParaRPr lang="en-US" sz="2800" dirty="0">
              <a:solidFill>
                <a:srgbClr val="43220B"/>
              </a:solidFill>
              <a:effectLst/>
            </a:endParaRPr>
          </a:p>
        </p:txBody>
      </p:sp>
      <p:pic>
        <p:nvPicPr>
          <p:cNvPr id="4098" name="Picture 2" descr="https://nikihawkes.files.wordpress.com/2013/09/icon-goodreads.png?w=4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45" y="280932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en/b/b7/Microsoft_Translator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5507" y="280932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thumb/b/b3/Wikipedia-logo-v2-en.svg/250px-Wikipedia-logo-v2-en.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5850" y="2394987"/>
            <a:ext cx="2381250" cy="2733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842" y="5103661"/>
            <a:ext cx="2220005" cy="29309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34436" y="5103661"/>
            <a:ext cx="2220005" cy="293093"/>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6472" y="5128663"/>
            <a:ext cx="2220005" cy="293093"/>
          </a:xfrm>
          <a:prstGeom prst="rect">
            <a:avLst/>
          </a:prstGeom>
        </p:spPr>
      </p:pic>
    </p:spTree>
    <p:extLst>
      <p:ext uri="{BB962C8B-B14F-4D97-AF65-F5344CB8AC3E}">
        <p14:creationId xmlns:p14="http://schemas.microsoft.com/office/powerpoint/2010/main" val="1154057673"/>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Display &amp; VR module</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2"/>
            <a:ext cx="7765322" cy="4663458"/>
          </a:xfrm>
        </p:spPr>
        <p:txBody>
          <a:bodyPr>
            <a:normAutofit/>
          </a:bodyPr>
          <a:lstStyle/>
          <a:p>
            <a:pPr marL="36900" indent="0" algn="ctr">
              <a:buNone/>
            </a:pPr>
            <a:r>
              <a:rPr lang="en-US" dirty="0">
                <a:solidFill>
                  <a:srgbClr val="43220B"/>
                </a:solidFill>
                <a:effectLst/>
              </a:rPr>
              <a:t>The display and </a:t>
            </a:r>
            <a:r>
              <a:rPr lang="en-US" dirty="0" smtClean="0">
                <a:solidFill>
                  <a:srgbClr val="43220B"/>
                </a:solidFill>
                <a:effectLst/>
              </a:rPr>
              <a:t>VR module </a:t>
            </a:r>
            <a:r>
              <a:rPr lang="en-US" dirty="0">
                <a:solidFill>
                  <a:srgbClr val="43220B"/>
                </a:solidFill>
                <a:effectLst/>
              </a:rPr>
              <a:t>is responsible of preparing the output of each module for display and send images ready to be displayed to the client. </a:t>
            </a:r>
            <a:r>
              <a:rPr lang="en-US" dirty="0" smtClean="0">
                <a:solidFill>
                  <a:srgbClr val="43220B"/>
                </a:solidFill>
                <a:effectLst/>
              </a:rPr>
              <a:t/>
            </a:r>
            <a:br>
              <a:rPr lang="en-US" dirty="0" smtClean="0">
                <a:solidFill>
                  <a:srgbClr val="43220B"/>
                </a:solidFill>
                <a:effectLst/>
              </a:rPr>
            </a:br>
            <a:endParaRPr lang="en-US" sz="1800" dirty="0" smtClean="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a:buClr>
                <a:srgbClr val="43220B"/>
              </a:buClr>
              <a:buFont typeface="Wingdings" panose="05000000000000000000" pitchFamily="2" charset="2"/>
              <a:buChar char="ü"/>
            </a:pPr>
            <a:r>
              <a:rPr lang="en-US" dirty="0" smtClean="0">
                <a:solidFill>
                  <a:srgbClr val="43220B"/>
                </a:solidFill>
                <a:effectLst/>
              </a:rPr>
              <a:t>Prepare </a:t>
            </a:r>
            <a:r>
              <a:rPr lang="en-US" dirty="0">
                <a:solidFill>
                  <a:srgbClr val="43220B"/>
                </a:solidFill>
                <a:effectLst/>
              </a:rPr>
              <a:t>the output of Goodreads for display</a:t>
            </a:r>
          </a:p>
          <a:p>
            <a:pPr>
              <a:buClr>
                <a:srgbClr val="43220B"/>
              </a:buClr>
              <a:buFont typeface="Wingdings" panose="05000000000000000000" pitchFamily="2" charset="2"/>
              <a:buChar char="ü"/>
            </a:pPr>
            <a:r>
              <a:rPr lang="en-US" dirty="0" smtClean="0">
                <a:solidFill>
                  <a:srgbClr val="43220B"/>
                </a:solidFill>
                <a:effectLst/>
              </a:rPr>
              <a:t>Prepare </a:t>
            </a:r>
            <a:r>
              <a:rPr lang="en-US" dirty="0">
                <a:solidFill>
                  <a:srgbClr val="43220B"/>
                </a:solidFill>
                <a:effectLst/>
              </a:rPr>
              <a:t>the output of the translator for display</a:t>
            </a:r>
          </a:p>
          <a:p>
            <a:pPr>
              <a:buClr>
                <a:srgbClr val="43220B"/>
              </a:buClr>
              <a:buFont typeface="Wingdings" panose="05000000000000000000" pitchFamily="2" charset="2"/>
              <a:buChar char="ü"/>
            </a:pPr>
            <a:r>
              <a:rPr lang="en-US" dirty="0" smtClean="0">
                <a:solidFill>
                  <a:srgbClr val="43220B"/>
                </a:solidFill>
                <a:effectLst/>
              </a:rPr>
              <a:t>Prepare </a:t>
            </a:r>
            <a:r>
              <a:rPr lang="en-US" dirty="0">
                <a:solidFill>
                  <a:srgbClr val="43220B"/>
                </a:solidFill>
                <a:effectLst/>
              </a:rPr>
              <a:t>the output of the Wikipedia for </a:t>
            </a:r>
            <a:r>
              <a:rPr lang="en-US" dirty="0" smtClean="0">
                <a:solidFill>
                  <a:srgbClr val="43220B"/>
                </a:solidFill>
                <a:effectLst/>
              </a:rPr>
              <a:t>display</a:t>
            </a:r>
            <a:endParaRPr lang="en-US" dirty="0">
              <a:solidFill>
                <a:srgbClr val="43220B"/>
              </a:solidFill>
              <a:effectLst/>
            </a:endParaRPr>
          </a:p>
        </p:txBody>
      </p:sp>
      <p:pic>
        <p:nvPicPr>
          <p:cNvPr id="9" name="Picture 8" descr="G:\Screenshots\wp_ss_20150711_000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019" y="4392705"/>
            <a:ext cx="3931975" cy="2198071"/>
          </a:xfrm>
          <a:prstGeom prst="rect">
            <a:avLst/>
          </a:prstGeom>
          <a:noFill/>
          <a:ln>
            <a:noFill/>
          </a:ln>
        </p:spPr>
      </p:pic>
    </p:spTree>
    <p:extLst>
      <p:ext uri="{BB962C8B-B14F-4D97-AF65-F5344CB8AC3E}">
        <p14:creationId xmlns:p14="http://schemas.microsoft.com/office/powerpoint/2010/main" val="3498813769"/>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5" y="244060"/>
            <a:ext cx="7284875" cy="970450"/>
          </a:xfrm>
        </p:spPr>
        <p:txBody>
          <a:bodyPr>
            <a:noAutofit/>
          </a:bodyPr>
          <a:lstStyle/>
          <a:p>
            <a:pPr algn="l"/>
            <a:r>
              <a:rPr lang="en-US" sz="4800" dirty="0" smtClean="0">
                <a:ln w="0"/>
                <a:solidFill>
                  <a:srgbClr val="0079CA"/>
                </a:solidFill>
                <a:effectLst/>
                <a:latin typeface="Gill Sans MT" panose="020B0502020104020203" pitchFamily="34" charset="0"/>
                <a:ea typeface="+mn-ea"/>
                <a:cs typeface="+mn-cs"/>
              </a:rPr>
              <a:t>       Meet </a:t>
            </a:r>
            <a:r>
              <a:rPr lang="en-US" sz="4800" dirty="0">
                <a:ln w="0"/>
                <a:solidFill>
                  <a:srgbClr val="0079CA"/>
                </a:solidFill>
                <a:effectLst/>
                <a:latin typeface="Gill Sans MT" panose="020B0502020104020203" pitchFamily="34" charset="0"/>
                <a:ea typeface="+mn-ea"/>
                <a:cs typeface="+mn-cs"/>
              </a:rPr>
              <a:t>our team!</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18" name="TextBox 17"/>
          <p:cNvSpPr txBox="1"/>
          <p:nvPr/>
        </p:nvSpPr>
        <p:spPr>
          <a:xfrm>
            <a:off x="6803020" y="3446879"/>
            <a:ext cx="2195878" cy="646331"/>
          </a:xfrm>
          <a:prstGeom prst="rect">
            <a:avLst/>
          </a:prstGeom>
          <a:noFill/>
        </p:spPr>
        <p:txBody>
          <a:bodyPr wrap="square" rtlCol="0">
            <a:spAutoFit/>
          </a:bodyPr>
          <a:lstStyle/>
          <a:p>
            <a:r>
              <a:rPr lang="en-US" sz="3600" dirty="0">
                <a:ln w="0"/>
                <a:solidFill>
                  <a:srgbClr val="43220B"/>
                </a:solidFill>
                <a:latin typeface="Jenna Sue" pitchFamily="2" charset="0"/>
              </a:rPr>
              <a:t>Raneem Medhat</a:t>
            </a:r>
          </a:p>
        </p:txBody>
      </p:sp>
      <p:sp>
        <p:nvSpPr>
          <p:cNvPr id="19" name="TextBox 18"/>
          <p:cNvSpPr txBox="1"/>
          <p:nvPr/>
        </p:nvSpPr>
        <p:spPr>
          <a:xfrm>
            <a:off x="2786927" y="3488887"/>
            <a:ext cx="1619876" cy="646331"/>
          </a:xfrm>
          <a:prstGeom prst="rect">
            <a:avLst/>
          </a:prstGeom>
          <a:noFill/>
        </p:spPr>
        <p:txBody>
          <a:bodyPr wrap="square" rtlCol="0">
            <a:spAutoFit/>
          </a:bodyPr>
          <a:lstStyle/>
          <a:p>
            <a:r>
              <a:rPr lang="en-US" sz="3600" dirty="0" smtClean="0">
                <a:ln w="0"/>
                <a:solidFill>
                  <a:srgbClr val="43220B"/>
                </a:solidFill>
                <a:latin typeface="Jenna Sue" pitchFamily="2" charset="0"/>
              </a:rPr>
              <a:t>Alaa Sayed</a:t>
            </a:r>
            <a:endParaRPr lang="en-US" sz="3600" dirty="0">
              <a:ln w="0"/>
              <a:solidFill>
                <a:srgbClr val="43220B"/>
              </a:solidFill>
              <a:latin typeface="Jenna Sue" pitchFamily="2" charset="0"/>
            </a:endParaRPr>
          </a:p>
        </p:txBody>
      </p:sp>
      <p:sp>
        <p:nvSpPr>
          <p:cNvPr id="20" name="TextBox 19"/>
          <p:cNvSpPr txBox="1"/>
          <p:nvPr/>
        </p:nvSpPr>
        <p:spPr>
          <a:xfrm>
            <a:off x="157921" y="3446878"/>
            <a:ext cx="2349809" cy="646331"/>
          </a:xfrm>
          <a:prstGeom prst="rect">
            <a:avLst/>
          </a:prstGeom>
          <a:noFill/>
        </p:spPr>
        <p:txBody>
          <a:bodyPr wrap="square" rtlCol="0">
            <a:spAutoFit/>
          </a:bodyPr>
          <a:lstStyle/>
          <a:p>
            <a:r>
              <a:rPr lang="en-US" sz="3600" dirty="0" smtClean="0">
                <a:ln w="0"/>
                <a:solidFill>
                  <a:srgbClr val="43220B"/>
                </a:solidFill>
                <a:latin typeface="Jenna Sue" pitchFamily="2" charset="0"/>
              </a:rPr>
              <a:t>Ahmed El </a:t>
            </a:r>
            <a:r>
              <a:rPr lang="en-US" sz="3600" dirty="0" err="1" smtClean="0">
                <a:ln w="0"/>
                <a:solidFill>
                  <a:srgbClr val="43220B"/>
                </a:solidFill>
                <a:latin typeface="Jenna Sue" pitchFamily="2" charset="0"/>
              </a:rPr>
              <a:t>Zoughby</a:t>
            </a:r>
            <a:endParaRPr lang="en-US" sz="3600" dirty="0">
              <a:ln w="0"/>
              <a:solidFill>
                <a:srgbClr val="43220B"/>
              </a:solidFill>
              <a:latin typeface="Jenna Sue" pitchFamily="2" charset="0"/>
            </a:endParaRPr>
          </a:p>
        </p:txBody>
      </p:sp>
      <p:sp>
        <p:nvSpPr>
          <p:cNvPr id="21" name="TextBox 20"/>
          <p:cNvSpPr txBox="1"/>
          <p:nvPr/>
        </p:nvSpPr>
        <p:spPr>
          <a:xfrm>
            <a:off x="4686001" y="3488887"/>
            <a:ext cx="2117836" cy="646331"/>
          </a:xfrm>
          <a:prstGeom prst="rect">
            <a:avLst/>
          </a:prstGeom>
          <a:noFill/>
        </p:spPr>
        <p:txBody>
          <a:bodyPr wrap="square" rtlCol="0">
            <a:spAutoFit/>
          </a:bodyPr>
          <a:lstStyle/>
          <a:p>
            <a:r>
              <a:rPr lang="en-US" sz="3600" dirty="0" smtClean="0">
                <a:ln w="0"/>
                <a:solidFill>
                  <a:srgbClr val="43220B"/>
                </a:solidFill>
                <a:latin typeface="Jenna Sue" pitchFamily="2" charset="0"/>
              </a:rPr>
              <a:t>Mohamed Mayla</a:t>
            </a:r>
            <a:endParaRPr lang="en-US" sz="3600" dirty="0">
              <a:ln w="0"/>
              <a:solidFill>
                <a:srgbClr val="43220B"/>
              </a:solidFill>
              <a:latin typeface="Jenna Sue" pitchFamily="2" charset="0"/>
            </a:endParaRPr>
          </a:p>
        </p:txBody>
      </p:sp>
      <p:sp>
        <p:nvSpPr>
          <p:cNvPr id="22" name="TextBox 21"/>
          <p:cNvSpPr txBox="1"/>
          <p:nvPr/>
        </p:nvSpPr>
        <p:spPr>
          <a:xfrm>
            <a:off x="4686001" y="1787949"/>
            <a:ext cx="2912978" cy="1015663"/>
          </a:xfrm>
          <a:prstGeom prst="rect">
            <a:avLst/>
          </a:prstGeom>
          <a:noFill/>
        </p:spPr>
        <p:txBody>
          <a:bodyPr wrap="square" rtlCol="0">
            <a:spAutoFit/>
          </a:bodyPr>
          <a:lstStyle/>
          <a:p>
            <a:r>
              <a:rPr lang="en-US" sz="2400" dirty="0">
                <a:ln w="0"/>
                <a:solidFill>
                  <a:srgbClr val="43220B"/>
                </a:solidFill>
                <a:cs typeface="Segoe UI Semilight" panose="020B0402040204020203" pitchFamily="34" charset="0"/>
              </a:rPr>
              <a:t>Our Supervisor: Prof./ </a:t>
            </a:r>
            <a:r>
              <a:rPr lang="en-US" sz="3600" dirty="0">
                <a:ln w="0"/>
                <a:solidFill>
                  <a:srgbClr val="43220B"/>
                </a:solidFill>
                <a:latin typeface="Jenna Sue" pitchFamily="2" charset="0"/>
                <a:cs typeface="Segoe UI Semilight" panose="020B0402040204020203" pitchFamily="34" charset="0"/>
              </a:rPr>
              <a:t>Magda </a:t>
            </a:r>
            <a:r>
              <a:rPr lang="en-US" sz="3600" dirty="0" err="1">
                <a:ln w="0"/>
                <a:solidFill>
                  <a:srgbClr val="43220B"/>
                </a:solidFill>
                <a:latin typeface="Jenna Sue" pitchFamily="2" charset="0"/>
                <a:cs typeface="Segoe UI Semilight" panose="020B0402040204020203" pitchFamily="34" charset="0"/>
              </a:rPr>
              <a:t>Fayek</a:t>
            </a:r>
            <a:endParaRPr lang="en-US" sz="2400" dirty="0">
              <a:ln w="0"/>
              <a:solidFill>
                <a:srgbClr val="43220B"/>
              </a:solidFill>
              <a:latin typeface="Jenna Sue" pitchFamily="2" charset="0"/>
              <a:cs typeface="Segoe UI Semilight" panose="020B0402040204020203" pitchFamily="34"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0184"/>
          <a:stretch/>
        </p:blipFill>
        <p:spPr>
          <a:xfrm>
            <a:off x="7058307" y="4103886"/>
            <a:ext cx="1708952" cy="1734230"/>
          </a:xfrm>
          <a:prstGeom prst="rect">
            <a:avLst/>
          </a:prstGeom>
          <a:ln w="19050">
            <a:solidFill>
              <a:srgbClr val="43220B"/>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3173" t="25900" r="41740" b="47142"/>
          <a:stretch/>
        </p:blipFill>
        <p:spPr>
          <a:xfrm>
            <a:off x="2810511" y="1463865"/>
            <a:ext cx="1769321" cy="1775667"/>
          </a:xfrm>
          <a:prstGeom prst="rect">
            <a:avLst/>
          </a:prstGeom>
          <a:ln w="19050">
            <a:solidFill>
              <a:srgbClr val="0079CA"/>
            </a:solidFill>
          </a:ln>
        </p:spPr>
      </p:pic>
      <p:pic>
        <p:nvPicPr>
          <p:cNvPr id="6" name="Picture 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71433" t="27930" r="17339" b="52161"/>
          <a:stretch/>
        </p:blipFill>
        <p:spPr>
          <a:xfrm>
            <a:off x="457529" y="4135218"/>
            <a:ext cx="1750595" cy="1746134"/>
          </a:xfrm>
          <a:prstGeom prst="rect">
            <a:avLst/>
          </a:prstGeom>
          <a:ln w="19050">
            <a:solidFill>
              <a:srgbClr val="43220B"/>
            </a:solidFill>
          </a:ln>
        </p:spPr>
      </p:pic>
      <p:pic>
        <p:nvPicPr>
          <p:cNvPr id="23" name="Picture 22"/>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55971" t="22270" r="31829" b="55587"/>
          <a:stretch/>
        </p:blipFill>
        <p:spPr>
          <a:xfrm>
            <a:off x="4833927" y="4114224"/>
            <a:ext cx="1708952" cy="1744887"/>
          </a:xfrm>
          <a:prstGeom prst="rect">
            <a:avLst/>
          </a:prstGeom>
          <a:ln w="19050">
            <a:solidFill>
              <a:srgbClr val="43220B"/>
            </a:solidFill>
          </a:ln>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21181" t="5615" r="29158" b="50643"/>
          <a:stretch/>
        </p:blipFill>
        <p:spPr>
          <a:xfrm>
            <a:off x="2589703" y="4096182"/>
            <a:ext cx="1882736" cy="1824205"/>
          </a:xfrm>
          <a:prstGeom prst="rect">
            <a:avLst/>
          </a:prstGeom>
          <a:ln w="19050">
            <a:solidFill>
              <a:srgbClr val="43220B"/>
            </a:solidFill>
          </a:ln>
        </p:spPr>
      </p:pic>
    </p:spTree>
    <p:extLst>
      <p:ext uri="{BB962C8B-B14F-4D97-AF65-F5344CB8AC3E}">
        <p14:creationId xmlns:p14="http://schemas.microsoft.com/office/powerpoint/2010/main" val="21600946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randombar(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dirty="0" smtClean="0">
                <a:ln w="0"/>
                <a:solidFill>
                  <a:srgbClr val="0079CA"/>
                </a:solidFill>
                <a:effectLst/>
                <a:latin typeface="Gill Sans MT" panose="020B0502020104020203" pitchFamily="34" charset="0"/>
                <a:ea typeface="+mn-ea"/>
                <a:cs typeface="+mn-cs"/>
              </a:rPr>
              <a:t>           Communication Manager (Server)</a:t>
            </a:r>
            <a:endParaRPr lang="en-US" sz="32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3" name="Content Placeholder 2"/>
          <p:cNvSpPr>
            <a:spLocks noGrp="1"/>
          </p:cNvSpPr>
          <p:nvPr>
            <p:ph idx="1"/>
          </p:nvPr>
        </p:nvSpPr>
        <p:spPr>
          <a:xfrm>
            <a:off x="685346" y="1432542"/>
            <a:ext cx="7765322" cy="4663458"/>
          </a:xfrm>
        </p:spPr>
        <p:txBody>
          <a:bodyPr>
            <a:normAutofit/>
          </a:bodyPr>
          <a:lstStyle/>
          <a:p>
            <a:pPr marL="36900" indent="0" algn="ctr">
              <a:buNone/>
            </a:pPr>
            <a:r>
              <a:rPr lang="en-US" dirty="0" smtClean="0">
                <a:solidFill>
                  <a:srgbClr val="43220B"/>
                </a:solidFill>
                <a:effectLst/>
              </a:rPr>
              <a:t>The </a:t>
            </a:r>
            <a:r>
              <a:rPr lang="en-US" dirty="0">
                <a:solidFill>
                  <a:srgbClr val="43220B"/>
                </a:solidFill>
                <a:effectLst/>
              </a:rPr>
              <a:t>communication manager module responsible for communicating with the clients and with modules with each </a:t>
            </a:r>
            <a:r>
              <a:rPr lang="en-US" dirty="0" smtClean="0">
                <a:solidFill>
                  <a:srgbClr val="43220B"/>
                </a:solidFill>
                <a:effectLst/>
              </a:rPr>
              <a:t>other. </a:t>
            </a:r>
            <a:br>
              <a:rPr lang="en-US" dirty="0" smtClean="0">
                <a:solidFill>
                  <a:srgbClr val="43220B"/>
                </a:solidFill>
                <a:effectLst/>
              </a:rPr>
            </a:br>
            <a:endParaRPr lang="en-US" sz="1800" dirty="0" smtClean="0">
              <a:solidFill>
                <a:srgbClr val="43220B"/>
              </a:solidFill>
              <a:effectLst/>
            </a:endParaRPr>
          </a:p>
          <a:p>
            <a:pPr marL="36900" indent="0">
              <a:buNone/>
            </a:pPr>
            <a:r>
              <a:rPr lang="en-US" b="1" u="sng" dirty="0" smtClean="0">
                <a:solidFill>
                  <a:srgbClr val="0079CA"/>
                </a:solidFill>
                <a:effectLst/>
              </a:rPr>
              <a:t>Main Functions:</a:t>
            </a:r>
            <a:endParaRPr lang="en-US" dirty="0">
              <a:solidFill>
                <a:srgbClr val="0079CA"/>
              </a:solidFill>
              <a:effectLst/>
            </a:endParaRPr>
          </a:p>
          <a:p>
            <a:pPr>
              <a:buClr>
                <a:srgbClr val="43220B"/>
              </a:buClr>
              <a:buFont typeface="Wingdings" panose="05000000000000000000" pitchFamily="2" charset="2"/>
              <a:buChar char="ü"/>
            </a:pPr>
            <a:r>
              <a:rPr lang="en-US" dirty="0" smtClean="0">
                <a:solidFill>
                  <a:srgbClr val="43220B"/>
                </a:solidFill>
                <a:effectLst/>
              </a:rPr>
              <a:t>Retrieve </a:t>
            </a:r>
            <a:r>
              <a:rPr lang="en-US" dirty="0">
                <a:solidFill>
                  <a:srgbClr val="43220B"/>
                </a:solidFill>
                <a:effectLst/>
              </a:rPr>
              <a:t>images from </a:t>
            </a:r>
            <a:r>
              <a:rPr lang="en-US" dirty="0" smtClean="0">
                <a:solidFill>
                  <a:srgbClr val="43220B"/>
                </a:solidFill>
                <a:effectLst/>
              </a:rPr>
              <a:t>clients.</a:t>
            </a:r>
            <a:endParaRPr lang="en-US" dirty="0">
              <a:solidFill>
                <a:srgbClr val="43220B"/>
              </a:solidFill>
              <a:effectLst/>
            </a:endParaRPr>
          </a:p>
          <a:p>
            <a:pPr>
              <a:buClr>
                <a:srgbClr val="43220B"/>
              </a:buClr>
              <a:buFont typeface="Wingdings" panose="05000000000000000000" pitchFamily="2" charset="2"/>
              <a:buChar char="ü"/>
            </a:pPr>
            <a:r>
              <a:rPr lang="en-US" dirty="0">
                <a:solidFill>
                  <a:srgbClr val="43220B"/>
                </a:solidFill>
                <a:effectLst/>
              </a:rPr>
              <a:t>D</a:t>
            </a:r>
            <a:r>
              <a:rPr lang="en-US" dirty="0" smtClean="0">
                <a:solidFill>
                  <a:srgbClr val="43220B"/>
                </a:solidFill>
                <a:effectLst/>
              </a:rPr>
              <a:t>etect </a:t>
            </a:r>
            <a:r>
              <a:rPr lang="en-US" dirty="0">
                <a:solidFill>
                  <a:srgbClr val="43220B"/>
                </a:solidFill>
                <a:effectLst/>
              </a:rPr>
              <a:t>and read text from pages and generate graphics representing the text in </a:t>
            </a:r>
            <a:r>
              <a:rPr lang="en-US" dirty="0" smtClean="0">
                <a:solidFill>
                  <a:srgbClr val="43220B"/>
                </a:solidFill>
                <a:effectLst/>
              </a:rPr>
              <a:t>it.</a:t>
            </a:r>
            <a:endParaRPr lang="en-US" dirty="0">
              <a:solidFill>
                <a:srgbClr val="43220B"/>
              </a:solidFill>
              <a:effectLst/>
            </a:endParaRPr>
          </a:p>
          <a:p>
            <a:pPr>
              <a:buClr>
                <a:srgbClr val="43220B"/>
              </a:buClr>
              <a:buFont typeface="Wingdings" panose="05000000000000000000" pitchFamily="2" charset="2"/>
              <a:buChar char="ü"/>
            </a:pPr>
            <a:r>
              <a:rPr lang="en-US" dirty="0" smtClean="0">
                <a:solidFill>
                  <a:srgbClr val="43220B"/>
                </a:solidFill>
                <a:effectLst/>
              </a:rPr>
              <a:t>Send </a:t>
            </a:r>
            <a:r>
              <a:rPr lang="en-US" dirty="0">
                <a:solidFill>
                  <a:srgbClr val="43220B"/>
                </a:solidFill>
                <a:effectLst/>
              </a:rPr>
              <a:t>the graphics to the </a:t>
            </a:r>
            <a:r>
              <a:rPr lang="en-US" dirty="0" smtClean="0">
                <a:solidFill>
                  <a:srgbClr val="43220B"/>
                </a:solidFill>
                <a:effectLst/>
              </a:rPr>
              <a:t>client.</a:t>
            </a:r>
            <a:endParaRPr lang="en-US" dirty="0">
              <a:solidFill>
                <a:srgbClr val="43220B"/>
              </a:solidFill>
              <a:effectLst/>
            </a:endParaRPr>
          </a:p>
        </p:txBody>
      </p:sp>
      <p:pic>
        <p:nvPicPr>
          <p:cNvPr id="8" name="Picture 7"/>
          <p:cNvPicPr/>
          <p:nvPr/>
        </p:nvPicPr>
        <p:blipFill rotWithShape="1">
          <a:blip r:embed="rId4"/>
          <a:srcRect l="4165" t="24880" r="4057" b="17887"/>
          <a:stretch/>
        </p:blipFill>
        <p:spPr bwMode="auto">
          <a:xfrm>
            <a:off x="350505" y="4948518"/>
            <a:ext cx="8435004" cy="11474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8201853"/>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smtClean="0">
                <a:ln w="0"/>
                <a:solidFill>
                  <a:srgbClr val="0079CA"/>
                </a:solidFill>
                <a:effectLst/>
                <a:latin typeface="Gill Sans MT" panose="020B0502020104020203" pitchFamily="34" charset="0"/>
              </a:rPr>
              <a:t>Video &amp; </a:t>
            </a:r>
            <a:r>
              <a:rPr lang="en-US" sz="6000" dirty="0" smtClean="0">
                <a:ln w="0"/>
                <a:solidFill>
                  <a:srgbClr val="0079CA"/>
                </a:solidFill>
                <a:effectLst/>
                <a:latin typeface="Gill Sans MT" panose="020B0502020104020203" pitchFamily="34" charset="0"/>
                <a:ea typeface="+mn-ea"/>
                <a:cs typeface="+mn-cs"/>
              </a:rPr>
              <a:t>Demo</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18881718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2931" y="2724083"/>
            <a:ext cx="7080026" cy="1828801"/>
          </a:xfrm>
        </p:spPr>
        <p:txBody>
          <a:bodyPr>
            <a:normAutofit/>
          </a:bodyPr>
          <a:lstStyle/>
          <a:p>
            <a:r>
              <a:rPr lang="en-US" sz="6000" dirty="0" smtClean="0">
                <a:ln w="0"/>
                <a:solidFill>
                  <a:srgbClr val="0079CA"/>
                </a:solidFill>
                <a:effectLst/>
                <a:latin typeface="Gill Sans MT" panose="020B0502020104020203" pitchFamily="34" charset="0"/>
              </a:rPr>
              <a:t>Tools</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3012101" y="1948496"/>
            <a:ext cx="3381686" cy="1551175"/>
          </a:xfrm>
          <a:prstGeom prst="rect">
            <a:avLst/>
          </a:prstGeom>
        </p:spPr>
      </p:pic>
      <p:pic>
        <p:nvPicPr>
          <p:cNvPr id="4" name="Picture 3" descr="http://1.bp.blogspot.com/-rKzsBFVYnIY/VSaRwsdKxjI/AAAAAAAAAPg/trpksXfRzb4/s1600/lg_asp45.png"/>
          <p:cNvPicPr/>
          <p:nvPr/>
        </p:nvPicPr>
        <p:blipFill>
          <a:blip r:embed="rId4">
            <a:extLst>
              <a:ext uri="{28A0092B-C50C-407E-A947-70E740481C1C}">
                <a14:useLocalDpi xmlns:a14="http://schemas.microsoft.com/office/drawing/2010/main" val="0"/>
              </a:ext>
            </a:extLst>
          </a:blip>
          <a:srcRect/>
          <a:stretch>
            <a:fillRect/>
          </a:stretch>
        </p:blipFill>
        <p:spPr bwMode="auto">
          <a:xfrm>
            <a:off x="7018016" y="2976797"/>
            <a:ext cx="1571482" cy="1253058"/>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39" y="990064"/>
            <a:ext cx="1769203" cy="1769203"/>
          </a:xfrm>
          <a:prstGeom prst="rect">
            <a:avLst/>
          </a:prstGeom>
        </p:spPr>
      </p:pic>
      <p:pic>
        <p:nvPicPr>
          <p:cNvPr id="7" name="Picture 6" descr="https://upload.wikimedia.org/wikipedia/commons/thumb/3/32/OpenCV_Logo_with_text_svg_version.svg/2000px-OpenCV_Logo_with_text_svg_version.svg.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1917" y="581577"/>
            <a:ext cx="1202690" cy="1480820"/>
          </a:xfrm>
          <a:prstGeom prst="rect">
            <a:avLst/>
          </a:prstGeom>
          <a:noFill/>
          <a:ln>
            <a:noFill/>
          </a:ln>
        </p:spPr>
      </p:pic>
      <p:pic>
        <p:nvPicPr>
          <p:cNvPr id="8" name="Picture 7" descr="http://cdn.redmondpie.com/wp-content/uploads/2013/10/Visual-Studio-2013-logo.png"/>
          <p:cNvPicPr/>
          <p:nvPr/>
        </p:nvPicPr>
        <p:blipFill>
          <a:blip r:embed="rId7">
            <a:extLst>
              <a:ext uri="{28A0092B-C50C-407E-A947-70E740481C1C}">
                <a14:useLocalDpi xmlns:a14="http://schemas.microsoft.com/office/drawing/2010/main" val="0"/>
              </a:ext>
            </a:extLst>
          </a:blip>
          <a:srcRect/>
          <a:stretch>
            <a:fillRect/>
          </a:stretch>
        </p:blipFill>
        <p:spPr bwMode="auto">
          <a:xfrm>
            <a:off x="2589737" y="439290"/>
            <a:ext cx="3538574" cy="672146"/>
          </a:xfrm>
          <a:prstGeom prst="rect">
            <a:avLst/>
          </a:prstGeom>
          <a:noFill/>
          <a:ln>
            <a:noFill/>
          </a:ln>
        </p:spPr>
      </p:pic>
      <p:pic>
        <p:nvPicPr>
          <p:cNvPr id="9" name="Picture 8" descr="https://loopconf.io/wp-content/uploads/2015/01/azure.jpg"/>
          <p:cNvPicPr/>
          <p:nvPr/>
        </p:nvPicPr>
        <p:blipFill rotWithShape="1">
          <a:blip r:embed="rId8" cstate="print">
            <a:extLst>
              <a:ext uri="{28A0092B-C50C-407E-A947-70E740481C1C}">
                <a14:useLocalDpi xmlns:a14="http://schemas.microsoft.com/office/drawing/2010/main" val="0"/>
              </a:ext>
            </a:extLst>
          </a:blip>
          <a:srcRect l="10232" t="18241" r="9127" b="21003"/>
          <a:stretch/>
        </p:blipFill>
        <p:spPr bwMode="auto">
          <a:xfrm>
            <a:off x="418946" y="3358860"/>
            <a:ext cx="2188565" cy="824459"/>
          </a:xfrm>
          <a:prstGeom prst="rect">
            <a:avLst/>
          </a:prstGeom>
          <a:noFill/>
          <a:ln>
            <a:noFill/>
          </a:ln>
        </p:spPr>
      </p:pic>
      <p:pic>
        <p:nvPicPr>
          <p:cNvPr id="10" name="Picture 9" descr="https://pbs.twimg.com/profile_images/722745234/nlp-logo-4x4.jpg"/>
          <p:cNvPicPr/>
          <p:nvPr/>
        </p:nvPicPr>
        <p:blipFill>
          <a:blip r:embed="rId9">
            <a:extLst>
              <a:ext uri="{28A0092B-C50C-407E-A947-70E740481C1C}">
                <a14:useLocalDpi xmlns:a14="http://schemas.microsoft.com/office/drawing/2010/main" val="0"/>
              </a:ext>
            </a:extLst>
          </a:blip>
          <a:srcRect/>
          <a:stretch>
            <a:fillRect/>
          </a:stretch>
        </p:blipFill>
        <p:spPr bwMode="auto">
          <a:xfrm>
            <a:off x="2274231" y="4782912"/>
            <a:ext cx="1475740" cy="1479550"/>
          </a:xfrm>
          <a:prstGeom prst="rect">
            <a:avLst/>
          </a:prstGeom>
          <a:noFill/>
          <a:ln>
            <a:noFill/>
          </a:ln>
        </p:spPr>
      </p:pic>
      <p:pic>
        <p:nvPicPr>
          <p:cNvPr id="11" name="Picture 10" descr="http://www.phonecruncher.com/siteimage/scale/0/0/392590.gif"/>
          <p:cNvPicPr/>
          <p:nvPr/>
        </p:nvPicPr>
        <p:blipFill>
          <a:blip r:embed="rId10">
            <a:extLst>
              <a:ext uri="{28A0092B-C50C-407E-A947-70E740481C1C}">
                <a14:useLocalDpi xmlns:a14="http://schemas.microsoft.com/office/drawing/2010/main" val="0"/>
              </a:ext>
            </a:extLst>
          </a:blip>
          <a:srcRect/>
          <a:stretch>
            <a:fillRect/>
          </a:stretch>
        </p:blipFill>
        <p:spPr bwMode="auto">
          <a:xfrm>
            <a:off x="5202129" y="4552884"/>
            <a:ext cx="3040828" cy="2005610"/>
          </a:xfrm>
          <a:prstGeom prst="rect">
            <a:avLst/>
          </a:prstGeom>
          <a:noFill/>
          <a:ln>
            <a:noFill/>
          </a:ln>
        </p:spPr>
      </p:pic>
    </p:spTree>
    <p:extLst>
      <p:ext uri="{BB962C8B-B14F-4D97-AF65-F5344CB8AC3E}">
        <p14:creationId xmlns:p14="http://schemas.microsoft.com/office/powerpoint/2010/main" val="427082310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Effect transition="in" filter="fade">
                                      <p:cBhvr>
                                        <p:cTn id="14" dur="10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Effect transition="in" filter="fade">
                                      <p:cBhvr>
                                        <p:cTn id="24" dur="10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fltVal val="0"/>
                                          </p:val>
                                        </p:tav>
                                        <p:tav tm="100000">
                                          <p:val>
                                            <p:strVal val="#ppt_w"/>
                                          </p:val>
                                        </p:tav>
                                      </p:tavLst>
                                    </p:anim>
                                    <p:anim calcmode="lin" valueType="num">
                                      <p:cBhvr>
                                        <p:cTn id="33" dur="1000" fill="hold"/>
                                        <p:tgtEl>
                                          <p:spTgt spid="7"/>
                                        </p:tgtEl>
                                        <p:attrNameLst>
                                          <p:attrName>ppt_h</p:attrName>
                                        </p:attrNameLst>
                                      </p:cBhvr>
                                      <p:tavLst>
                                        <p:tav tm="0">
                                          <p:val>
                                            <p:fltVal val="0"/>
                                          </p:val>
                                        </p:tav>
                                        <p:tav tm="100000">
                                          <p:val>
                                            <p:strVal val="#ppt_h"/>
                                          </p:val>
                                        </p:tav>
                                      </p:tavLst>
                                    </p:anim>
                                    <p:animEffect transition="in" filter="fade">
                                      <p:cBhvr>
                                        <p:cTn id="34" dur="1000"/>
                                        <p:tgtEl>
                                          <p:spTgt spid="7"/>
                                        </p:tgtEl>
                                      </p:cBhvr>
                                    </p:animEffect>
                                  </p:childTnLst>
                                </p:cTn>
                              </p:par>
                              <p:par>
                                <p:cTn id="35" presetID="53" presetClass="entr" presetSubtype="16"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Effect transition="in" filter="fade">
                                      <p:cBhvr>
                                        <p:cTn id="3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smtClean="0">
                <a:ln w="0"/>
                <a:solidFill>
                  <a:srgbClr val="0079CA"/>
                </a:solidFill>
                <a:effectLst/>
                <a:latin typeface="Gill Sans MT" panose="020B0502020104020203" pitchFamily="34" charset="0"/>
              </a:rPr>
              <a:t>Business Model</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26873461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77461" y="57350"/>
            <a:ext cx="7630511" cy="980547"/>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smtClean="0">
                <a:ln w="0"/>
                <a:solidFill>
                  <a:srgbClr val="0079CA"/>
                </a:solidFill>
                <a:effectLst/>
                <a:latin typeface="Gill Sans MT" panose="020B0502020104020203" pitchFamily="34" charset="0"/>
                <a:ea typeface="+mn-ea"/>
                <a:cs typeface="+mn-cs"/>
              </a:rPr>
              <a:t>       Customers &amp; Potential Market</a:t>
            </a:r>
            <a:endParaRPr lang="en-US" sz="4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13" name="TextBox 12"/>
          <p:cNvSpPr txBox="1"/>
          <p:nvPr/>
        </p:nvSpPr>
        <p:spPr>
          <a:xfrm>
            <a:off x="5404850" y="3877360"/>
            <a:ext cx="2940952" cy="830997"/>
          </a:xfrm>
          <a:prstGeom prst="rect">
            <a:avLst/>
          </a:prstGeom>
          <a:noFill/>
        </p:spPr>
        <p:txBody>
          <a:bodyPr wrap="square" rtlCol="0">
            <a:spAutoFit/>
          </a:bodyPr>
          <a:lstStyle/>
          <a:p>
            <a:r>
              <a:rPr lang="en-US" sz="2800" b="1" dirty="0" smtClean="0">
                <a:solidFill>
                  <a:srgbClr val="43220B"/>
                </a:solidFill>
              </a:rPr>
              <a:t>$1311.9 Million</a:t>
            </a:r>
          </a:p>
          <a:p>
            <a:r>
              <a:rPr lang="en-US" sz="1900" b="1" dirty="0">
                <a:solidFill>
                  <a:srgbClr val="0079CA"/>
                </a:solidFill>
              </a:rPr>
              <a:t>Children</a:t>
            </a:r>
            <a:r>
              <a:rPr lang="en-US" sz="1900" b="1" dirty="0" smtClean="0">
                <a:solidFill>
                  <a:srgbClr val="0079CA"/>
                </a:solidFill>
              </a:rPr>
              <a:t>/ Young Adults</a:t>
            </a:r>
            <a:endParaRPr lang="en-US" sz="1900" dirty="0">
              <a:solidFill>
                <a:srgbClr val="0079CA"/>
              </a:solidFill>
            </a:endParaRPr>
          </a:p>
        </p:txBody>
      </p:sp>
      <p:sp>
        <p:nvSpPr>
          <p:cNvPr id="16" name="TextBox 15"/>
          <p:cNvSpPr txBox="1"/>
          <p:nvPr/>
        </p:nvSpPr>
        <p:spPr>
          <a:xfrm>
            <a:off x="5404850" y="2720111"/>
            <a:ext cx="2550414" cy="892552"/>
          </a:xfrm>
          <a:prstGeom prst="rect">
            <a:avLst/>
          </a:prstGeom>
          <a:noFill/>
        </p:spPr>
        <p:txBody>
          <a:bodyPr wrap="square" rtlCol="0">
            <a:spAutoFit/>
          </a:bodyPr>
          <a:lstStyle/>
          <a:p>
            <a:r>
              <a:rPr lang="en-US" sz="2800" b="1" dirty="0">
                <a:solidFill>
                  <a:srgbClr val="43220B"/>
                </a:solidFill>
              </a:rPr>
              <a:t>$728.2 </a:t>
            </a:r>
            <a:r>
              <a:rPr lang="en-US" sz="2800" b="1" dirty="0" smtClean="0">
                <a:solidFill>
                  <a:srgbClr val="43220B"/>
                </a:solidFill>
              </a:rPr>
              <a:t>Million</a:t>
            </a:r>
            <a:endParaRPr lang="en-US" sz="2800" b="1" dirty="0">
              <a:solidFill>
                <a:srgbClr val="43220B"/>
              </a:solidFill>
            </a:endParaRPr>
          </a:p>
          <a:p>
            <a:r>
              <a:rPr lang="en-US" sz="2400" b="1" dirty="0" smtClean="0">
                <a:solidFill>
                  <a:srgbClr val="0079CA"/>
                </a:solidFill>
              </a:rPr>
              <a:t>Crime </a:t>
            </a:r>
            <a:r>
              <a:rPr lang="en-US" sz="2400" b="1" dirty="0">
                <a:solidFill>
                  <a:srgbClr val="0079CA"/>
                </a:solidFill>
              </a:rPr>
              <a:t>/ </a:t>
            </a:r>
            <a:r>
              <a:rPr lang="en-US" sz="2400" b="1" dirty="0" smtClean="0">
                <a:solidFill>
                  <a:srgbClr val="0079CA"/>
                </a:solidFill>
              </a:rPr>
              <a:t>Mystery</a:t>
            </a:r>
            <a:endParaRPr lang="en-US" sz="1200" b="1" dirty="0">
              <a:solidFill>
                <a:srgbClr val="0079CA"/>
              </a:solidFill>
            </a:endParaRPr>
          </a:p>
        </p:txBody>
      </p:sp>
      <p:sp>
        <p:nvSpPr>
          <p:cNvPr id="17" name="TextBox 16"/>
          <p:cNvSpPr txBox="1"/>
          <p:nvPr/>
        </p:nvSpPr>
        <p:spPr>
          <a:xfrm>
            <a:off x="5404850" y="1512516"/>
            <a:ext cx="3334862" cy="830997"/>
          </a:xfrm>
          <a:prstGeom prst="rect">
            <a:avLst/>
          </a:prstGeom>
          <a:noFill/>
        </p:spPr>
        <p:txBody>
          <a:bodyPr wrap="square" rtlCol="0">
            <a:spAutoFit/>
          </a:bodyPr>
          <a:lstStyle/>
          <a:p>
            <a:r>
              <a:rPr lang="en-US" sz="2800" b="1" dirty="0">
                <a:solidFill>
                  <a:srgbClr val="43220B"/>
                </a:solidFill>
              </a:rPr>
              <a:t>$590.2 Million</a:t>
            </a:r>
          </a:p>
          <a:p>
            <a:r>
              <a:rPr lang="en-US" sz="2000" b="1" dirty="0" err="1" smtClean="0">
                <a:solidFill>
                  <a:srgbClr val="0079CA"/>
                </a:solidFill>
              </a:rPr>
              <a:t>Sci</a:t>
            </a:r>
            <a:r>
              <a:rPr lang="en-US" sz="2000" b="1" dirty="0" smtClean="0">
                <a:solidFill>
                  <a:srgbClr val="0079CA"/>
                </a:solidFill>
              </a:rPr>
              <a:t> Fiction/ Fantasy</a:t>
            </a:r>
            <a:endParaRPr lang="en-US" sz="2000" b="1" dirty="0">
              <a:solidFill>
                <a:srgbClr val="0079CA"/>
              </a:solidFill>
            </a:endParaRPr>
          </a:p>
        </p:txBody>
      </p:sp>
      <p:grpSp>
        <p:nvGrpSpPr>
          <p:cNvPr id="2" name="Group 1"/>
          <p:cNvGrpSpPr/>
          <p:nvPr/>
        </p:nvGrpSpPr>
        <p:grpSpPr>
          <a:xfrm>
            <a:off x="612915" y="1512964"/>
            <a:ext cx="3855085" cy="3169401"/>
            <a:chOff x="612915" y="1512964"/>
            <a:chExt cx="3855085" cy="3169401"/>
          </a:xfrm>
        </p:grpSpPr>
        <p:graphicFrame>
          <p:nvGraphicFramePr>
            <p:cNvPr id="11" name="Chart 10"/>
            <p:cNvGraphicFramePr/>
            <p:nvPr>
              <p:extLst>
                <p:ext uri="{D42A27DB-BD31-4B8C-83A1-F6EECF244321}">
                  <p14:modId xmlns:p14="http://schemas.microsoft.com/office/powerpoint/2010/main" val="4157966192"/>
                </p:ext>
              </p:extLst>
            </p:nvPr>
          </p:nvGraphicFramePr>
          <p:xfrm>
            <a:off x="612915" y="1512964"/>
            <a:ext cx="3855085" cy="3169401"/>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p:cNvSpPr txBox="1"/>
            <p:nvPr/>
          </p:nvSpPr>
          <p:spPr>
            <a:xfrm>
              <a:off x="858771" y="3638806"/>
              <a:ext cx="2018260" cy="646331"/>
            </a:xfrm>
            <a:prstGeom prst="rect">
              <a:avLst/>
            </a:prstGeom>
            <a:noFill/>
          </p:spPr>
          <p:txBody>
            <a:bodyPr wrap="square" rtlCol="0">
              <a:spAutoFit/>
            </a:bodyPr>
            <a:lstStyle/>
            <a:p>
              <a:r>
                <a:rPr lang="en-US" b="1" dirty="0" smtClean="0">
                  <a:solidFill>
                    <a:srgbClr val="43220B"/>
                  </a:solidFill>
                </a:rPr>
                <a:t>Age </a:t>
              </a:r>
            </a:p>
            <a:p>
              <a:r>
                <a:rPr lang="en-US" b="1" dirty="0" smtClean="0">
                  <a:solidFill>
                    <a:srgbClr val="43220B"/>
                  </a:solidFill>
                </a:rPr>
                <a:t>Group</a:t>
              </a:r>
              <a:endParaRPr lang="en-US" b="1" dirty="0">
                <a:solidFill>
                  <a:srgbClr val="43220B"/>
                </a:solidFill>
              </a:endParaRPr>
            </a:p>
          </p:txBody>
        </p:sp>
      </p:grpSp>
      <p:grpSp>
        <p:nvGrpSpPr>
          <p:cNvPr id="3" name="Group 2"/>
          <p:cNvGrpSpPr/>
          <p:nvPr/>
        </p:nvGrpSpPr>
        <p:grpSpPr>
          <a:xfrm>
            <a:off x="515820" y="5041700"/>
            <a:ext cx="8304330" cy="847489"/>
            <a:chOff x="515820" y="5041700"/>
            <a:chExt cx="8304330" cy="847489"/>
          </a:xfrm>
        </p:grpSpPr>
        <p:sp>
          <p:nvSpPr>
            <p:cNvPr id="32" name="TextBox 31"/>
            <p:cNvSpPr txBox="1"/>
            <p:nvPr/>
          </p:nvSpPr>
          <p:spPr>
            <a:xfrm>
              <a:off x="515820" y="5058192"/>
              <a:ext cx="6874897" cy="830997"/>
            </a:xfrm>
            <a:prstGeom prst="rect">
              <a:avLst/>
            </a:prstGeom>
            <a:noFill/>
          </p:spPr>
          <p:txBody>
            <a:bodyPr wrap="square" rtlCol="0">
              <a:spAutoFit/>
            </a:bodyPr>
            <a:lstStyle/>
            <a:p>
              <a:r>
                <a:rPr lang="en-US" sz="4800" dirty="0" smtClean="0">
                  <a:solidFill>
                    <a:srgbClr val="43220B"/>
                  </a:solidFill>
                </a:rPr>
                <a:t>20 Million</a:t>
              </a:r>
              <a:r>
                <a:rPr lang="en-US" sz="4800" dirty="0">
                  <a:solidFill>
                    <a:srgbClr val="43220B"/>
                  </a:solidFill>
                </a:rPr>
                <a:t> </a:t>
              </a:r>
              <a:r>
                <a:rPr lang="en-US" sz="4800" dirty="0" smtClean="0">
                  <a:solidFill>
                    <a:srgbClr val="43220B"/>
                  </a:solidFill>
                </a:rPr>
                <a:t>Users</a:t>
              </a:r>
              <a:endParaRPr lang="en-US" sz="5400" dirty="0">
                <a:solidFill>
                  <a:srgbClr val="0079CA"/>
                </a:solidFill>
              </a:endParaRPr>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3005" y="5041700"/>
              <a:ext cx="3957145" cy="847489"/>
            </a:xfrm>
            <a:prstGeom prst="rect">
              <a:avLst/>
            </a:prstGeom>
          </p:spPr>
        </p:pic>
      </p:gr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517" y="3462970"/>
            <a:ext cx="2457751" cy="2457751"/>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1854" y="3734494"/>
            <a:ext cx="2846128" cy="1005395"/>
          </a:xfrm>
          <a:prstGeom prst="rect">
            <a:avLst/>
          </a:prstGeom>
          <a:effectLst>
            <a:outerShdw blurRad="50800" dist="38100" dir="5400000" algn="t" rotWithShape="0">
              <a:prstClr val="black">
                <a:alpha val="40000"/>
              </a:prstClr>
            </a:outerShdw>
          </a:effectLst>
          <a:scene3d>
            <a:camera prst="isometricOffAxis2Right"/>
            <a:lightRig rig="threePt" dir="t"/>
          </a:scene3d>
          <a:sp3d>
            <a:bevelT/>
          </a:sp3d>
        </p:spPr>
      </p:pic>
    </p:spTree>
    <p:extLst>
      <p:ext uri="{BB962C8B-B14F-4D97-AF65-F5344CB8AC3E}">
        <p14:creationId xmlns:p14="http://schemas.microsoft.com/office/powerpoint/2010/main" val="16834980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style.rotation</p:attrName>
                                        </p:attrNameLst>
                                      </p:cBhvr>
                                      <p:tavLst>
                                        <p:tav tm="0">
                                          <p:val>
                                            <p:fltVal val="90"/>
                                          </p:val>
                                        </p:tav>
                                        <p:tav tm="100000">
                                          <p:val>
                                            <p:fltVal val="0"/>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heel(1)">
                                      <p:cBhvr>
                                        <p:cTn id="31" dur="75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250" fill="hold"/>
                                        <p:tgtEl>
                                          <p:spTgt spid="41"/>
                                        </p:tgtEl>
                                        <p:attrNameLst>
                                          <p:attrName>ppt_x</p:attrName>
                                        </p:attrNameLst>
                                      </p:cBhvr>
                                      <p:tavLst>
                                        <p:tav tm="0">
                                          <p:val>
                                            <p:strVal val="1+#ppt_w/2"/>
                                          </p:val>
                                        </p:tav>
                                        <p:tav tm="100000">
                                          <p:val>
                                            <p:strVal val="#ppt_x"/>
                                          </p:val>
                                        </p:tav>
                                      </p:tavLst>
                                    </p:anim>
                                    <p:anim calcmode="lin" valueType="num">
                                      <p:cBhvr additive="base">
                                        <p:cTn id="37" dur="25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smtClean="0"/>
          </a:p>
          <a:p>
            <a:endParaRPr lang="en-US" dirty="0"/>
          </a:p>
        </p:txBody>
      </p:sp>
      <p:sp>
        <p:nvSpPr>
          <p:cNvPr id="5" name="Title 1"/>
          <p:cNvSpPr txBox="1">
            <a:spLocks/>
          </p:cNvSpPr>
          <p:nvPr/>
        </p:nvSpPr>
        <p:spPr>
          <a:xfrm>
            <a:off x="6065530" y="1978025"/>
            <a:ext cx="2602220" cy="43737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Key Partners </a:t>
            </a:r>
            <a:endParaRPr lang="en-US" dirty="0"/>
          </a:p>
        </p:txBody>
      </p:sp>
      <p:sp>
        <p:nvSpPr>
          <p:cNvPr id="6" name="Content Placeholder 2"/>
          <p:cNvSpPr txBox="1">
            <a:spLocks/>
          </p:cNvSpPr>
          <p:nvPr/>
        </p:nvSpPr>
        <p:spPr>
          <a:xfrm>
            <a:off x="6065530" y="2415395"/>
            <a:ext cx="2602220" cy="1435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Authors</a:t>
            </a:r>
          </a:p>
          <a:p>
            <a:r>
              <a:rPr lang="en-US" dirty="0" smtClean="0"/>
              <a:t>Publishers</a:t>
            </a:r>
            <a:endParaRPr lang="en-US" dirty="0"/>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61200" y="1533605"/>
            <a:ext cx="2164285" cy="2164285"/>
          </a:xfrm>
          <a:prstGeom prst="rect">
            <a:avLst/>
          </a:prstGeom>
        </p:spPr>
      </p:pic>
      <p:sp>
        <p:nvSpPr>
          <p:cNvPr id="9"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800" dirty="0">
                <a:ln w="0"/>
                <a:solidFill>
                  <a:srgbClr val="0079CA"/>
                </a:solidFill>
                <a:effectLst/>
                <a:latin typeface="Gill Sans MT" panose="020B0502020104020203" pitchFamily="34" charset="0"/>
                <a:ea typeface="+mn-ea"/>
                <a:cs typeface="+mn-cs"/>
              </a:rPr>
              <a:t>Revenue Streams </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77" y="4037840"/>
            <a:ext cx="2158486" cy="215848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0893" y="1465728"/>
            <a:ext cx="2950985" cy="2157754"/>
          </a:xfrm>
          <a:prstGeom prst="rect">
            <a:avLst/>
          </a:prstGeom>
        </p:spPr>
      </p:pic>
      <p:pic>
        <p:nvPicPr>
          <p:cNvPr id="13" name="Picture 12"/>
          <p:cNvPicPr>
            <a:picLocks noChangeAspect="1"/>
          </p:cNvPicPr>
          <p:nvPr/>
        </p:nvPicPr>
        <p:blipFill>
          <a:blip r:embed="rId8"/>
          <a:stretch>
            <a:fillRect/>
          </a:stretch>
        </p:blipFill>
        <p:spPr>
          <a:xfrm>
            <a:off x="3482108" y="4581786"/>
            <a:ext cx="2592843" cy="1070593"/>
          </a:xfrm>
          <a:prstGeom prst="rect">
            <a:avLst/>
          </a:prstGeom>
        </p:spPr>
      </p:pic>
      <p:sp>
        <p:nvSpPr>
          <p:cNvPr id="14" name="Cross 13"/>
          <p:cNvSpPr/>
          <p:nvPr/>
        </p:nvSpPr>
        <p:spPr>
          <a:xfrm>
            <a:off x="3904639" y="2335123"/>
            <a:ext cx="419984" cy="418963"/>
          </a:xfrm>
          <a:prstGeom prst="plus">
            <a:avLst>
              <a:gd name="adj" fmla="val 3625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61200" y="1332242"/>
            <a:ext cx="6251305" cy="2493270"/>
          </a:xfrm>
          <a:prstGeom prst="rect">
            <a:avLst/>
          </a:prstGeom>
          <a:noFill/>
          <a:ln w="38100">
            <a:solidFill>
              <a:srgbClr val="0079C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30" name="Group 29"/>
          <p:cNvGrpSpPr/>
          <p:nvPr/>
        </p:nvGrpSpPr>
        <p:grpSpPr>
          <a:xfrm>
            <a:off x="1344117" y="3819956"/>
            <a:ext cx="6680733" cy="761830"/>
            <a:chOff x="1344117" y="3819956"/>
            <a:chExt cx="6680733" cy="761830"/>
          </a:xfrm>
        </p:grpSpPr>
        <p:grpSp>
          <p:nvGrpSpPr>
            <p:cNvPr id="19" name="Group 18"/>
            <p:cNvGrpSpPr/>
            <p:nvPr/>
          </p:nvGrpSpPr>
          <p:grpSpPr>
            <a:xfrm rot="5400000">
              <a:off x="1252254" y="3911819"/>
              <a:ext cx="382235" cy="198509"/>
              <a:chOff x="4944979" y="4650033"/>
              <a:chExt cx="2160671" cy="1122117"/>
            </a:xfrm>
          </p:grpSpPr>
          <p:cxnSp>
            <p:nvCxnSpPr>
              <p:cNvPr id="20" name="Straight Arrow Connector 19"/>
              <p:cNvCxnSpPr/>
              <p:nvPr/>
            </p:nvCxnSpPr>
            <p:spPr>
              <a:xfrm>
                <a:off x="4944979" y="5772150"/>
                <a:ext cx="2160671" cy="0"/>
              </a:xfrm>
              <a:prstGeom prst="straightConnector1">
                <a:avLst/>
              </a:prstGeom>
              <a:ln w="38100">
                <a:solidFill>
                  <a:srgbClr val="0079CA"/>
                </a:solidFill>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944979" y="4650033"/>
                <a:ext cx="0" cy="1099261"/>
              </a:xfrm>
              <a:prstGeom prst="line">
                <a:avLst/>
              </a:prstGeom>
              <a:ln w="38100">
                <a:solidFill>
                  <a:srgbClr val="0079CA"/>
                </a:solidFill>
              </a:ln>
            </p:spPr>
            <p:style>
              <a:lnRef idx="1">
                <a:schemeClr val="dk1"/>
              </a:lnRef>
              <a:fillRef idx="0">
                <a:schemeClr val="dk1"/>
              </a:fillRef>
              <a:effectRef idx="0">
                <a:schemeClr val="dk1"/>
              </a:effectRef>
              <a:fontRef idx="minor">
                <a:schemeClr val="tx1"/>
              </a:fontRef>
            </p:style>
          </p:cxnSp>
        </p:grpSp>
        <p:grpSp>
          <p:nvGrpSpPr>
            <p:cNvPr id="22" name="Group 21"/>
            <p:cNvGrpSpPr/>
            <p:nvPr/>
          </p:nvGrpSpPr>
          <p:grpSpPr>
            <a:xfrm rot="16200000" flipH="1">
              <a:off x="7771135" y="3879319"/>
              <a:ext cx="308922" cy="198508"/>
              <a:chOff x="4944979" y="4650033"/>
              <a:chExt cx="2160671" cy="1122117"/>
            </a:xfrm>
          </p:grpSpPr>
          <p:cxnSp>
            <p:nvCxnSpPr>
              <p:cNvPr id="23" name="Straight Arrow Connector 22"/>
              <p:cNvCxnSpPr/>
              <p:nvPr/>
            </p:nvCxnSpPr>
            <p:spPr>
              <a:xfrm>
                <a:off x="4944979" y="5772150"/>
                <a:ext cx="2160671" cy="0"/>
              </a:xfrm>
              <a:prstGeom prst="straightConnector1">
                <a:avLst/>
              </a:prstGeom>
              <a:ln w="38100">
                <a:solidFill>
                  <a:srgbClr val="0079CA"/>
                </a:solidFill>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4944979" y="4650033"/>
                <a:ext cx="0" cy="1099261"/>
              </a:xfrm>
              <a:prstGeom prst="line">
                <a:avLst/>
              </a:prstGeom>
              <a:ln w="38100">
                <a:solidFill>
                  <a:srgbClr val="0079CA"/>
                </a:solidFill>
              </a:ln>
            </p:spPr>
            <p:style>
              <a:lnRef idx="1">
                <a:schemeClr val="dk1"/>
              </a:lnRef>
              <a:fillRef idx="0">
                <a:schemeClr val="dk1"/>
              </a:fillRef>
              <a:effectRef idx="0">
                <a:schemeClr val="dk1"/>
              </a:effectRef>
              <a:fontRef idx="minor">
                <a:schemeClr val="tx1"/>
              </a:fontRef>
            </p:style>
          </p:cxnSp>
        </p:grpSp>
        <p:cxnSp>
          <p:nvCxnSpPr>
            <p:cNvPr id="25" name="Straight Arrow Connector 24"/>
            <p:cNvCxnSpPr/>
            <p:nvPr/>
          </p:nvCxnSpPr>
          <p:spPr>
            <a:xfrm flipH="1">
              <a:off x="4660893" y="3851121"/>
              <a:ext cx="6319" cy="730665"/>
            </a:xfrm>
            <a:prstGeom prst="straightConnector1">
              <a:avLst/>
            </a:prstGeom>
            <a:ln w="38100">
              <a:solidFill>
                <a:srgbClr val="0079CA"/>
              </a:solidFill>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6155161" y="4128877"/>
            <a:ext cx="2987749" cy="1887254"/>
            <a:chOff x="6155161" y="4128877"/>
            <a:chExt cx="2987749" cy="1887254"/>
          </a:xfrm>
        </p:grpSpPr>
        <p:sp>
          <p:nvSpPr>
            <p:cNvPr id="16" name="Oval 15"/>
            <p:cNvSpPr/>
            <p:nvPr/>
          </p:nvSpPr>
          <p:spPr>
            <a:xfrm>
              <a:off x="6932896" y="4128877"/>
              <a:ext cx="1887254" cy="1887254"/>
            </a:xfrm>
            <a:prstGeom prst="ellipse">
              <a:avLst/>
            </a:prstGeom>
            <a:noFill/>
            <a:ln w="38100">
              <a:solidFill>
                <a:srgbClr val="4322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p:cNvSpPr txBox="1">
              <a:spLocks/>
            </p:cNvSpPr>
            <p:nvPr/>
          </p:nvSpPr>
          <p:spPr>
            <a:xfrm>
              <a:off x="7111078" y="4414322"/>
              <a:ext cx="2031832" cy="1428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solidFill>
                    <a:srgbClr val="43220B"/>
                  </a:solidFill>
                </a:rPr>
                <a:t>In App </a:t>
              </a:r>
            </a:p>
            <a:p>
              <a:pPr marL="0" indent="0">
                <a:buNone/>
              </a:pPr>
              <a:r>
                <a:rPr lang="en-US" sz="3200" dirty="0" smtClean="0">
                  <a:solidFill>
                    <a:srgbClr val="43220B"/>
                  </a:solidFill>
                </a:rPr>
                <a:t>Purchase</a:t>
              </a:r>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55161" y="4350235"/>
              <a:ext cx="1433130" cy="1433130"/>
            </a:xfrm>
            <a:prstGeom prst="rect">
              <a:avLst/>
            </a:prstGeom>
          </p:spPr>
        </p:pic>
      </p:grpSp>
    </p:spTree>
    <p:extLst>
      <p:ext uri="{BB962C8B-B14F-4D97-AF65-F5344CB8AC3E}">
        <p14:creationId xmlns:p14="http://schemas.microsoft.com/office/powerpoint/2010/main" val="28898409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4" presetClass="entr" presetSubtype="5"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30"/>
                                        </p:tgtEl>
                                        <p:attrNameLst>
                                          <p:attrName>style.visibility</p:attrName>
                                        </p:attrNameLst>
                                      </p:cBhvr>
                                      <p:to>
                                        <p:strVal val="visible"/>
                                      </p:to>
                                    </p:set>
                                  </p:childTnLst>
                                </p:cTn>
                              </p:par>
                            </p:childTnLst>
                          </p:cTn>
                        </p:par>
                        <p:par>
                          <p:cTn id="22" fill="hold">
                            <p:stCondLst>
                              <p:cond delay="500"/>
                            </p:stCondLst>
                            <p:childTnLst>
                              <p:par>
                                <p:cTn id="23" presetID="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i0.wp.com/www.epublishabook.com/wp-content/uploads/2013/09/Publishing-Statisti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248" y="1461317"/>
            <a:ext cx="3995902" cy="3821585"/>
          </a:xfrm>
          <a:prstGeom prst="rect">
            <a:avLst/>
          </a:prstGeom>
          <a:ln w="38100" cap="sq">
            <a:solidFill>
              <a:srgbClr val="43220B"/>
            </a:solidFill>
            <a:prstDash val="solid"/>
            <a:miter lim="800000"/>
          </a:ln>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Channels</a:t>
            </a:r>
            <a:endParaRPr lang="en-US" sz="4800" dirty="0">
              <a:ln w="0"/>
              <a:solidFill>
                <a:srgbClr val="0079CA"/>
              </a:solidFill>
              <a:effectLst/>
              <a:latin typeface="Gill Sans MT" panose="020B0502020104020203" pitchFamily="34" charset="0"/>
              <a:ea typeface="+mn-ea"/>
              <a:cs typeface="+mn-cs"/>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416" y="1461317"/>
            <a:ext cx="3669250" cy="78583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8816" y="3810657"/>
            <a:ext cx="2838450" cy="100813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345" y="1822130"/>
            <a:ext cx="3865392" cy="2241927"/>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1967" y="4818789"/>
            <a:ext cx="2835299" cy="1164726"/>
          </a:xfrm>
          <a:prstGeom prst="rect">
            <a:avLst/>
          </a:prstGeom>
        </p:spPr>
      </p:pic>
    </p:spTree>
    <p:extLst>
      <p:ext uri="{BB962C8B-B14F-4D97-AF65-F5344CB8AC3E}">
        <p14:creationId xmlns:p14="http://schemas.microsoft.com/office/powerpoint/2010/main" val="235026478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 calcmode="lin" valueType="num">
                                      <p:cBhvr>
                                        <p:cTn id="21" dur="1000" fill="hold"/>
                                        <p:tgtEl>
                                          <p:spTgt spid="14"/>
                                        </p:tgtEl>
                                        <p:attrNameLst>
                                          <p:attrName>style.rotation</p:attrName>
                                        </p:attrNameLst>
                                      </p:cBhvr>
                                      <p:tavLst>
                                        <p:tav tm="0">
                                          <p:val>
                                            <p:fltVal val="90"/>
                                          </p:val>
                                        </p:tav>
                                        <p:tav tm="100000">
                                          <p:val>
                                            <p:fltVal val="0"/>
                                          </p:val>
                                        </p:tav>
                                      </p:tavLst>
                                    </p:anim>
                                    <p:animEffect transition="in" filter="fade">
                                      <p:cBhvr>
                                        <p:cTn id="22" dur="1000"/>
                                        <p:tgtEl>
                                          <p:spTgt spid="14"/>
                                        </p:tgtEl>
                                      </p:cBhvr>
                                    </p:animEffect>
                                  </p:childTnLst>
                                </p:cTn>
                              </p:par>
                              <p:par>
                                <p:cTn id="23" presetID="3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Cost Structure</a:t>
            </a:r>
            <a:endParaRPr lang="en-US" sz="48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8" name="Rectangle 7"/>
          <p:cNvSpPr/>
          <p:nvPr/>
        </p:nvSpPr>
        <p:spPr>
          <a:xfrm>
            <a:off x="6731633" y="2726906"/>
            <a:ext cx="2281973" cy="1815882"/>
          </a:xfrm>
          <a:prstGeom prst="rect">
            <a:avLst/>
          </a:prstGeom>
        </p:spPr>
        <p:txBody>
          <a:bodyPr wrap="square">
            <a:spAutoFit/>
          </a:bodyPr>
          <a:lstStyle/>
          <a:p>
            <a:pPr algn="ctr"/>
            <a:r>
              <a:rPr lang="en-US" sz="2800" dirty="0" smtClean="0">
                <a:solidFill>
                  <a:srgbClr val="43220B"/>
                </a:solidFill>
              </a:rPr>
              <a:t>Supervised </a:t>
            </a:r>
          </a:p>
          <a:p>
            <a:pPr algn="ctr"/>
            <a:r>
              <a:rPr lang="en-US" sz="2800" dirty="0" smtClean="0">
                <a:solidFill>
                  <a:srgbClr val="43220B"/>
                </a:solidFill>
              </a:rPr>
              <a:t>learning /</a:t>
            </a:r>
          </a:p>
          <a:p>
            <a:pPr algn="ctr"/>
            <a:r>
              <a:rPr lang="en-US" sz="2800" dirty="0" smtClean="0">
                <a:solidFill>
                  <a:srgbClr val="43220B"/>
                </a:solidFill>
              </a:rPr>
              <a:t>Pre-rendered graphics</a:t>
            </a:r>
            <a:endParaRPr lang="en-US" sz="2800" dirty="0">
              <a:solidFill>
                <a:srgbClr val="43220B"/>
              </a:solidFill>
            </a:endParaRPr>
          </a:p>
        </p:txBody>
      </p:sp>
      <p:pic>
        <p:nvPicPr>
          <p:cNvPr id="2050" name="Picture 2" descr="https://sqlbackupandftp.com/css/images/WindowsAz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481" y="2972836"/>
            <a:ext cx="1363943" cy="1363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6166" y="2921681"/>
            <a:ext cx="1579839" cy="157983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923101"/>
            <a:ext cx="1433130" cy="1433130"/>
          </a:xfrm>
          <a:prstGeom prst="rect">
            <a:avLst/>
          </a:prstGeom>
        </p:spPr>
      </p:pic>
      <p:sp>
        <p:nvSpPr>
          <p:cNvPr id="11" name="Cross 10"/>
          <p:cNvSpPr/>
          <p:nvPr/>
        </p:nvSpPr>
        <p:spPr>
          <a:xfrm>
            <a:off x="1258478" y="3445327"/>
            <a:ext cx="419984" cy="418963"/>
          </a:xfrm>
          <a:prstGeom prst="plus">
            <a:avLst>
              <a:gd name="adj" fmla="val 3625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a:off x="3833709" y="3445327"/>
            <a:ext cx="419984" cy="418963"/>
          </a:xfrm>
          <a:prstGeom prst="plus">
            <a:avLst>
              <a:gd name="adj" fmla="val 3625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a:off x="6193044" y="3445327"/>
            <a:ext cx="419984" cy="418963"/>
          </a:xfrm>
          <a:prstGeom prst="plus">
            <a:avLst>
              <a:gd name="adj" fmla="val 36257"/>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6375" y="1820955"/>
            <a:ext cx="1761484" cy="923330"/>
          </a:xfrm>
          <a:prstGeom prst="rect">
            <a:avLst/>
          </a:prstGeom>
          <a:noFill/>
        </p:spPr>
        <p:txBody>
          <a:bodyPr wrap="square" rtlCol="0">
            <a:spAutoFit/>
          </a:bodyPr>
          <a:lstStyle/>
          <a:p>
            <a:r>
              <a:rPr lang="en-US" b="1" dirty="0" smtClean="0">
                <a:solidFill>
                  <a:srgbClr val="43220B"/>
                </a:solidFill>
              </a:rPr>
              <a:t>Windows Phone 8.1 </a:t>
            </a:r>
          </a:p>
          <a:p>
            <a:r>
              <a:rPr lang="en-US" b="1" dirty="0" smtClean="0">
                <a:solidFill>
                  <a:srgbClr val="43220B"/>
                </a:solidFill>
              </a:rPr>
              <a:t>(Dev)</a:t>
            </a:r>
            <a:endParaRPr lang="en-US" b="1" dirty="0">
              <a:solidFill>
                <a:srgbClr val="43220B"/>
              </a:solidFill>
            </a:endParaRPr>
          </a:p>
        </p:txBody>
      </p:sp>
      <p:sp>
        <p:nvSpPr>
          <p:cNvPr id="15" name="TextBox 14"/>
          <p:cNvSpPr txBox="1"/>
          <p:nvPr/>
        </p:nvSpPr>
        <p:spPr>
          <a:xfrm>
            <a:off x="2021651" y="4356231"/>
            <a:ext cx="1524354" cy="369332"/>
          </a:xfrm>
          <a:prstGeom prst="rect">
            <a:avLst/>
          </a:prstGeom>
          <a:noFill/>
        </p:spPr>
        <p:txBody>
          <a:bodyPr wrap="square" rtlCol="0">
            <a:spAutoFit/>
          </a:bodyPr>
          <a:lstStyle/>
          <a:p>
            <a:r>
              <a:rPr lang="en-US" b="1" dirty="0" smtClean="0">
                <a:solidFill>
                  <a:srgbClr val="43220B"/>
                </a:solidFill>
              </a:rPr>
              <a:t>VR Glasses</a:t>
            </a:r>
            <a:endParaRPr lang="en-US" b="1" dirty="0">
              <a:solidFill>
                <a:srgbClr val="43220B"/>
              </a:solidFill>
            </a:endParaRPr>
          </a:p>
        </p:txBody>
      </p:sp>
      <p:sp>
        <p:nvSpPr>
          <p:cNvPr id="16" name="TextBox 15"/>
          <p:cNvSpPr txBox="1"/>
          <p:nvPr/>
        </p:nvSpPr>
        <p:spPr>
          <a:xfrm>
            <a:off x="4375326" y="2553406"/>
            <a:ext cx="1760252" cy="369332"/>
          </a:xfrm>
          <a:prstGeom prst="rect">
            <a:avLst/>
          </a:prstGeom>
          <a:noFill/>
        </p:spPr>
        <p:txBody>
          <a:bodyPr wrap="square" rtlCol="0">
            <a:spAutoFit/>
          </a:bodyPr>
          <a:lstStyle/>
          <a:p>
            <a:r>
              <a:rPr lang="en-US" b="1" dirty="0" smtClean="0">
                <a:solidFill>
                  <a:srgbClr val="43220B"/>
                </a:solidFill>
              </a:rPr>
              <a:t>Azure Hosting</a:t>
            </a:r>
            <a:endParaRPr lang="en-US" b="1" dirty="0">
              <a:solidFill>
                <a:srgbClr val="43220B"/>
              </a:solidFill>
            </a:endParaRPr>
          </a:p>
        </p:txBody>
      </p:sp>
      <p:sp>
        <p:nvSpPr>
          <p:cNvPr id="24" name="TextBox 23"/>
          <p:cNvSpPr txBox="1"/>
          <p:nvPr/>
        </p:nvSpPr>
        <p:spPr>
          <a:xfrm>
            <a:off x="268937" y="5288135"/>
            <a:ext cx="1509439" cy="1384995"/>
          </a:xfrm>
          <a:prstGeom prst="rect">
            <a:avLst/>
          </a:prstGeom>
          <a:solidFill>
            <a:srgbClr val="3333CC"/>
          </a:solidFill>
        </p:spPr>
        <p:txBody>
          <a:bodyPr wrap="square" rtlCol="0">
            <a:spAutoFit/>
          </a:bodyPr>
          <a:lstStyle/>
          <a:p>
            <a:r>
              <a:rPr lang="en-US" dirty="0" smtClean="0">
                <a:latin typeface="Segoe UI" panose="020B0502040204020203" pitchFamily="34" charset="0"/>
                <a:cs typeface="Segoe UI" panose="020B0502040204020203" pitchFamily="34" charset="0"/>
              </a:rPr>
              <a:t>Advanced</a:t>
            </a:r>
          </a:p>
          <a:p>
            <a:r>
              <a:rPr lang="en-US" dirty="0" smtClean="0">
                <a:latin typeface="Segoe UI" panose="020B0502040204020203" pitchFamily="34" charset="0"/>
                <a:cs typeface="Segoe UI" panose="020B0502040204020203" pitchFamily="34" charset="0"/>
              </a:rPr>
              <a:t>Technology</a:t>
            </a:r>
          </a:p>
          <a:p>
            <a:r>
              <a:rPr lang="en-US" dirty="0" smtClean="0">
                <a:latin typeface="Segoe UI" panose="020B0502040204020203" pitchFamily="34" charset="0"/>
                <a:cs typeface="Segoe UI" panose="020B0502040204020203" pitchFamily="34" charset="0"/>
              </a:rPr>
              <a:t>Labs</a:t>
            </a:r>
          </a:p>
          <a:p>
            <a:r>
              <a:rPr lang="en-US" dirty="0" smtClean="0">
                <a:latin typeface="Segoe UI" panose="020B0502040204020203" pitchFamily="34" charset="0"/>
                <a:cs typeface="Segoe UI" panose="020B0502040204020203" pitchFamily="34" charset="0"/>
              </a:rPr>
              <a:t>Cairo</a:t>
            </a:r>
          </a:p>
          <a:p>
            <a:r>
              <a:rPr lang="en-US" sz="1200" dirty="0" smtClean="0">
                <a:latin typeface="Segoe UI Semibold" panose="020B0702040204020203" pitchFamily="34" charset="0"/>
                <a:cs typeface="Segoe UI Semibold" panose="020B0702040204020203" pitchFamily="34" charset="0"/>
              </a:rPr>
              <a:t>Microsoft Research</a:t>
            </a:r>
            <a:endParaRPr lang="en-US" sz="1200" dirty="0">
              <a:latin typeface="Segoe UI Semibold" panose="020B0702040204020203" pitchFamily="34" charset="0"/>
              <a:cs typeface="Segoe UI Semibold" panose="020B0702040204020203" pitchFamily="34" charset="0"/>
            </a:endParaRPr>
          </a:p>
        </p:txBody>
      </p:sp>
      <p:sp>
        <p:nvSpPr>
          <p:cNvPr id="26" name="Left Brace 25"/>
          <p:cNvSpPr/>
          <p:nvPr/>
        </p:nvSpPr>
        <p:spPr>
          <a:xfrm rot="16200000" flipV="1">
            <a:off x="503355" y="4398874"/>
            <a:ext cx="426419" cy="849498"/>
          </a:xfrm>
          <a:prstGeom prst="leftBrace">
            <a:avLst>
              <a:gd name="adj1" fmla="val 23469"/>
              <a:gd name="adj2" fmla="val 50000"/>
            </a:avLst>
          </a:prstGeom>
          <a:ln w="28575">
            <a:solidFill>
              <a:srgbClr val="43220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56978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 calcmode="lin" valueType="num">
                                      <p:cBhvr>
                                        <p:cTn id="39" dur="1000" fill="hold"/>
                                        <p:tgtEl>
                                          <p:spTgt spid="13"/>
                                        </p:tgtEl>
                                        <p:attrNameLst>
                                          <p:attrName>style.rotation</p:attrName>
                                        </p:attrNameLst>
                                      </p:cBhvr>
                                      <p:tavLst>
                                        <p:tav tm="0">
                                          <p:val>
                                            <p:fltVal val="90"/>
                                          </p:val>
                                        </p:tav>
                                        <p:tav tm="100000">
                                          <p:val>
                                            <p:fltVal val="0"/>
                                          </p:val>
                                        </p:tav>
                                      </p:tavLst>
                                    </p:anim>
                                    <p:animEffect transition="in" filter="fade">
                                      <p:cBhvr>
                                        <p:cTn id="40" dur="1000"/>
                                        <p:tgtEl>
                                          <p:spTgt spid="1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fltVal val="0"/>
                                          </p:val>
                                        </p:tav>
                                        <p:tav tm="100000">
                                          <p:val>
                                            <p:strVal val="#ppt_w"/>
                                          </p:val>
                                        </p:tav>
                                      </p:tavLst>
                                    </p:anim>
                                    <p:anim calcmode="lin" valueType="num">
                                      <p:cBhvr>
                                        <p:cTn id="50" dur="1000" fill="hold"/>
                                        <p:tgtEl>
                                          <p:spTgt spid="7"/>
                                        </p:tgtEl>
                                        <p:attrNameLst>
                                          <p:attrName>ppt_h</p:attrName>
                                        </p:attrNameLst>
                                      </p:cBhvr>
                                      <p:tavLst>
                                        <p:tav tm="0">
                                          <p:val>
                                            <p:fltVal val="0"/>
                                          </p:val>
                                        </p:tav>
                                        <p:tav tm="100000">
                                          <p:val>
                                            <p:strVal val="#ppt_h"/>
                                          </p:val>
                                        </p:tav>
                                      </p:tavLst>
                                    </p:anim>
                                    <p:anim calcmode="lin" valueType="num">
                                      <p:cBhvr>
                                        <p:cTn id="51" dur="1000" fill="hold"/>
                                        <p:tgtEl>
                                          <p:spTgt spid="7"/>
                                        </p:tgtEl>
                                        <p:attrNameLst>
                                          <p:attrName>style.rotation</p:attrName>
                                        </p:attrNameLst>
                                      </p:cBhvr>
                                      <p:tavLst>
                                        <p:tav tm="0">
                                          <p:val>
                                            <p:fltVal val="90"/>
                                          </p:val>
                                        </p:tav>
                                        <p:tav tm="100000">
                                          <p:val>
                                            <p:fltVal val="0"/>
                                          </p:val>
                                        </p:tav>
                                      </p:tavLst>
                                    </p:anim>
                                    <p:animEffect transition="in" filter="fade">
                                      <p:cBhvr>
                                        <p:cTn id="52" dur="1000"/>
                                        <p:tgtEl>
                                          <p:spTgt spid="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1000" fill="hold"/>
                                        <p:tgtEl>
                                          <p:spTgt spid="15"/>
                                        </p:tgtEl>
                                        <p:attrNameLst>
                                          <p:attrName>ppt_w</p:attrName>
                                        </p:attrNameLst>
                                      </p:cBhvr>
                                      <p:tavLst>
                                        <p:tav tm="0">
                                          <p:val>
                                            <p:fltVal val="0"/>
                                          </p:val>
                                        </p:tav>
                                        <p:tav tm="100000">
                                          <p:val>
                                            <p:strVal val="#ppt_w"/>
                                          </p:val>
                                        </p:tav>
                                      </p:tavLst>
                                    </p:anim>
                                    <p:anim calcmode="lin" valueType="num">
                                      <p:cBhvr>
                                        <p:cTn id="56" dur="1000" fill="hold"/>
                                        <p:tgtEl>
                                          <p:spTgt spid="15"/>
                                        </p:tgtEl>
                                        <p:attrNameLst>
                                          <p:attrName>ppt_h</p:attrName>
                                        </p:attrNameLst>
                                      </p:cBhvr>
                                      <p:tavLst>
                                        <p:tav tm="0">
                                          <p:val>
                                            <p:fltVal val="0"/>
                                          </p:val>
                                        </p:tav>
                                        <p:tav tm="100000">
                                          <p:val>
                                            <p:strVal val="#ppt_h"/>
                                          </p:val>
                                        </p:tav>
                                      </p:tavLst>
                                    </p:anim>
                                    <p:anim calcmode="lin" valueType="num">
                                      <p:cBhvr>
                                        <p:cTn id="57" dur="1000" fill="hold"/>
                                        <p:tgtEl>
                                          <p:spTgt spid="15"/>
                                        </p:tgtEl>
                                        <p:attrNameLst>
                                          <p:attrName>style.rotation</p:attrName>
                                        </p:attrNameLst>
                                      </p:cBhvr>
                                      <p:tavLst>
                                        <p:tav tm="0">
                                          <p:val>
                                            <p:fltVal val="90"/>
                                          </p:val>
                                        </p:tav>
                                        <p:tav tm="100000">
                                          <p:val>
                                            <p:fltVal val="0"/>
                                          </p:val>
                                        </p:tav>
                                      </p:tavLst>
                                    </p:anim>
                                    <p:animEffect transition="in" filter="fade">
                                      <p:cBhvr>
                                        <p:cTn id="58" dur="1000"/>
                                        <p:tgtEl>
                                          <p:spTgt spid="15"/>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1000" fill="hold"/>
                                        <p:tgtEl>
                                          <p:spTgt spid="16"/>
                                        </p:tgtEl>
                                        <p:attrNameLst>
                                          <p:attrName>ppt_w</p:attrName>
                                        </p:attrNameLst>
                                      </p:cBhvr>
                                      <p:tavLst>
                                        <p:tav tm="0">
                                          <p:val>
                                            <p:fltVal val="0"/>
                                          </p:val>
                                        </p:tav>
                                        <p:tav tm="100000">
                                          <p:val>
                                            <p:strVal val="#ppt_w"/>
                                          </p:val>
                                        </p:tav>
                                      </p:tavLst>
                                    </p:anim>
                                    <p:anim calcmode="lin" valueType="num">
                                      <p:cBhvr>
                                        <p:cTn id="62" dur="1000" fill="hold"/>
                                        <p:tgtEl>
                                          <p:spTgt spid="16"/>
                                        </p:tgtEl>
                                        <p:attrNameLst>
                                          <p:attrName>ppt_h</p:attrName>
                                        </p:attrNameLst>
                                      </p:cBhvr>
                                      <p:tavLst>
                                        <p:tav tm="0">
                                          <p:val>
                                            <p:fltVal val="0"/>
                                          </p:val>
                                        </p:tav>
                                        <p:tav tm="100000">
                                          <p:val>
                                            <p:strVal val="#ppt_h"/>
                                          </p:val>
                                        </p:tav>
                                      </p:tavLst>
                                    </p:anim>
                                    <p:anim calcmode="lin" valueType="num">
                                      <p:cBhvr>
                                        <p:cTn id="63" dur="1000" fill="hold"/>
                                        <p:tgtEl>
                                          <p:spTgt spid="16"/>
                                        </p:tgtEl>
                                        <p:attrNameLst>
                                          <p:attrName>style.rotation</p:attrName>
                                        </p:attrNameLst>
                                      </p:cBhvr>
                                      <p:tavLst>
                                        <p:tav tm="0">
                                          <p:val>
                                            <p:fltVal val="90"/>
                                          </p:val>
                                        </p:tav>
                                        <p:tav tm="100000">
                                          <p:val>
                                            <p:fltVal val="0"/>
                                          </p:val>
                                        </p:tav>
                                      </p:tavLst>
                                    </p:anim>
                                    <p:animEffect transition="in" filter="fade">
                                      <p:cBhvr>
                                        <p:cTn id="64" dur="1000"/>
                                        <p:tgtEl>
                                          <p:spTgt spid="16"/>
                                        </p:tgtEl>
                                      </p:cBhvr>
                                    </p:animEffect>
                                  </p:childTnLst>
                                </p:cTn>
                              </p:par>
                            </p:childTnLst>
                          </p:cTn>
                        </p:par>
                        <p:par>
                          <p:cTn id="65" fill="hold">
                            <p:stCondLst>
                              <p:cond delay="1000"/>
                            </p:stCondLst>
                            <p:childTnLst>
                              <p:par>
                                <p:cTn id="66" presetID="2" presetClass="entr" presetSubtype="4"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childTnLst>
                          </p:cTn>
                        </p:par>
                        <p:par>
                          <p:cTn id="70" fill="hold">
                            <p:stCondLst>
                              <p:cond delay="1500"/>
                            </p:stCondLst>
                            <p:childTnLst>
                              <p:par>
                                <p:cTn id="71" presetID="2" presetClass="entr" presetSubtype="4"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3" grpId="0" animBg="1"/>
      <p:bldP spid="12" grpId="0" animBg="1"/>
      <p:bldP spid="7" grpId="0"/>
      <p:bldP spid="15" grpId="0"/>
      <p:bldP spid="16" grpId="0"/>
      <p:bldP spid="24"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800" dirty="0" smtClean="0">
                <a:ln w="0"/>
                <a:solidFill>
                  <a:srgbClr val="0079CA"/>
                </a:solidFill>
                <a:effectLst/>
                <a:latin typeface="Gill Sans MT" panose="020B0502020104020203" pitchFamily="34" charset="0"/>
                <a:ea typeface="+mn-ea"/>
                <a:cs typeface="+mn-cs"/>
              </a:rPr>
              <a:t>Market Survey</a:t>
            </a:r>
            <a:endParaRPr lang="en-US" sz="4800" dirty="0">
              <a:ln w="0"/>
              <a:solidFill>
                <a:srgbClr val="0079CA"/>
              </a:solidFill>
              <a:effectLst/>
              <a:latin typeface="Gill Sans MT" panose="020B0502020104020203" pitchFamily="34" charset="0"/>
              <a:ea typeface="+mn-ea"/>
              <a:cs typeface="+mn-cs"/>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pic>
        <p:nvPicPr>
          <p:cNvPr id="2" name="Picture 1"/>
          <p:cNvPicPr>
            <a:picLocks noChangeAspect="1"/>
          </p:cNvPicPr>
          <p:nvPr/>
        </p:nvPicPr>
        <p:blipFill>
          <a:blip r:embed="rId4"/>
          <a:stretch>
            <a:fillRect/>
          </a:stretch>
        </p:blipFill>
        <p:spPr>
          <a:xfrm>
            <a:off x="685345" y="1278612"/>
            <a:ext cx="3291727" cy="2164506"/>
          </a:xfrm>
          <a:prstGeom prst="rect">
            <a:avLst/>
          </a:prstGeom>
          <a:ln w="38100" cap="sq">
            <a:solidFill>
              <a:srgbClr val="43220B"/>
            </a:solidFill>
            <a:prstDash val="solid"/>
            <a:miter lim="800000"/>
          </a:ln>
          <a:effectLst>
            <a:outerShdw blurRad="50800" dist="38100" dir="2700000" algn="tl" rotWithShape="0">
              <a:srgbClr val="000000">
                <a:alpha val="43000"/>
              </a:srgbClr>
            </a:outerShdw>
          </a:effectLst>
        </p:spPr>
      </p:pic>
      <p:pic>
        <p:nvPicPr>
          <p:cNvPr id="11" name="Picture 10"/>
          <p:cNvPicPr/>
          <p:nvPr/>
        </p:nvPicPr>
        <p:blipFill>
          <a:blip r:embed="rId5"/>
          <a:stretch>
            <a:fillRect/>
          </a:stretch>
        </p:blipFill>
        <p:spPr>
          <a:xfrm>
            <a:off x="5186065" y="1275349"/>
            <a:ext cx="3291727" cy="2171031"/>
          </a:xfrm>
          <a:prstGeom prst="rect">
            <a:avLst/>
          </a:prstGeom>
          <a:ln w="38100" cap="sq">
            <a:solidFill>
              <a:srgbClr val="43220B"/>
            </a:solidFill>
            <a:prstDash val="solid"/>
            <a:miter lim="800000"/>
          </a:ln>
          <a:effectLst>
            <a:outerShdw blurRad="50800" dist="38100" dir="2700000" algn="tl" rotWithShape="0">
              <a:srgbClr val="000000">
                <a:alpha val="43000"/>
              </a:srgbClr>
            </a:outerShdw>
          </a:effectLst>
        </p:spPr>
      </p:pic>
      <p:pic>
        <p:nvPicPr>
          <p:cNvPr id="12" name="Picture 11"/>
          <p:cNvPicPr/>
          <p:nvPr/>
        </p:nvPicPr>
        <p:blipFill>
          <a:blip r:embed="rId6"/>
          <a:stretch>
            <a:fillRect/>
          </a:stretch>
        </p:blipFill>
        <p:spPr>
          <a:xfrm>
            <a:off x="3042858" y="4272329"/>
            <a:ext cx="3035128" cy="1968500"/>
          </a:xfrm>
          <a:prstGeom prst="rect">
            <a:avLst/>
          </a:prstGeom>
          <a:ln w="38100" cap="sq">
            <a:solidFill>
              <a:srgbClr val="43220B"/>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658221" y="3480452"/>
            <a:ext cx="3318851" cy="523220"/>
          </a:xfrm>
          <a:prstGeom prst="rect">
            <a:avLst/>
          </a:prstGeom>
          <a:noFill/>
        </p:spPr>
        <p:txBody>
          <a:bodyPr wrap="square" rtlCol="0">
            <a:spAutoFit/>
          </a:bodyPr>
          <a:lstStyle/>
          <a:p>
            <a:r>
              <a:rPr lang="en-US" sz="2800" dirty="0" err="1" smtClean="0">
                <a:solidFill>
                  <a:srgbClr val="0079CA"/>
                </a:solidFill>
              </a:rPr>
              <a:t>IDinasour</a:t>
            </a:r>
            <a:endParaRPr lang="en-US" sz="2800" dirty="0">
              <a:solidFill>
                <a:srgbClr val="0079CA"/>
              </a:solidFill>
            </a:endParaRPr>
          </a:p>
        </p:txBody>
      </p:sp>
      <p:sp>
        <p:nvSpPr>
          <p:cNvPr id="14" name="TextBox 13"/>
          <p:cNvSpPr txBox="1"/>
          <p:nvPr/>
        </p:nvSpPr>
        <p:spPr>
          <a:xfrm>
            <a:off x="5186066" y="3520559"/>
            <a:ext cx="3291726" cy="523220"/>
          </a:xfrm>
          <a:prstGeom prst="rect">
            <a:avLst/>
          </a:prstGeom>
          <a:noFill/>
        </p:spPr>
        <p:txBody>
          <a:bodyPr wrap="square" rtlCol="0">
            <a:spAutoFit/>
          </a:bodyPr>
          <a:lstStyle/>
          <a:p>
            <a:r>
              <a:rPr lang="en-US" sz="2800" dirty="0" smtClean="0">
                <a:solidFill>
                  <a:srgbClr val="0079CA"/>
                </a:solidFill>
              </a:rPr>
              <a:t>NLP Story maker</a:t>
            </a:r>
            <a:endParaRPr lang="en-US" sz="2800" dirty="0">
              <a:solidFill>
                <a:srgbClr val="0079CA"/>
              </a:solidFill>
            </a:endParaRPr>
          </a:p>
        </p:txBody>
      </p:sp>
      <p:sp>
        <p:nvSpPr>
          <p:cNvPr id="15" name="TextBox 14"/>
          <p:cNvSpPr txBox="1"/>
          <p:nvPr/>
        </p:nvSpPr>
        <p:spPr>
          <a:xfrm>
            <a:off x="3042858" y="6301147"/>
            <a:ext cx="3035128" cy="523220"/>
          </a:xfrm>
          <a:prstGeom prst="rect">
            <a:avLst/>
          </a:prstGeom>
          <a:noFill/>
        </p:spPr>
        <p:txBody>
          <a:bodyPr wrap="square" rtlCol="0">
            <a:spAutoFit/>
          </a:bodyPr>
          <a:lstStyle/>
          <a:p>
            <a:r>
              <a:rPr lang="en-US" sz="2800" dirty="0" smtClean="0">
                <a:solidFill>
                  <a:srgbClr val="0079CA"/>
                </a:solidFill>
              </a:rPr>
              <a:t>Words Eye</a:t>
            </a:r>
            <a:endParaRPr lang="en-US" sz="2800" dirty="0">
              <a:solidFill>
                <a:srgbClr val="0079CA"/>
              </a:solidFill>
            </a:endParaRPr>
          </a:p>
        </p:txBody>
      </p:sp>
    </p:spTree>
    <p:extLst>
      <p:ext uri="{BB962C8B-B14F-4D97-AF65-F5344CB8AC3E}">
        <p14:creationId xmlns:p14="http://schemas.microsoft.com/office/powerpoint/2010/main" val="27963675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smtClean="0">
                <a:ln w="0"/>
                <a:solidFill>
                  <a:srgbClr val="0079CA"/>
                </a:solidFill>
                <a:effectLst/>
                <a:latin typeface="Gill Sans MT" panose="020B0502020104020203" pitchFamily="34" charset="0"/>
              </a:rPr>
              <a:t>Timeline</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247942878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5" y="244060"/>
            <a:ext cx="7284875" cy="970450"/>
          </a:xfrm>
        </p:spPr>
        <p:txBody>
          <a:bodyPr>
            <a:noAutofit/>
          </a:bodyPr>
          <a:lstStyle/>
          <a:p>
            <a:pPr algn="l"/>
            <a:r>
              <a:rPr lang="en-US" sz="4800" dirty="0" smtClean="0">
                <a:ln w="0"/>
                <a:solidFill>
                  <a:srgbClr val="0079CA"/>
                </a:solidFill>
                <a:effectLst/>
                <a:latin typeface="Gill Sans MT" panose="020B0502020104020203" pitchFamily="34" charset="0"/>
                <a:ea typeface="+mn-ea"/>
                <a:cs typeface="+mn-cs"/>
              </a:rPr>
              <a:t>        Our Sponsor</a:t>
            </a:r>
            <a:endParaRPr lang="en-US" sz="4800" dirty="0">
              <a:ln w="0"/>
              <a:solidFill>
                <a:srgbClr val="0079CA"/>
              </a:solidFill>
              <a:effectLst/>
              <a:latin typeface="Gill Sans MT" panose="020B0502020104020203" pitchFamily="34" charset="0"/>
              <a:ea typeface="+mn-ea"/>
              <a:cs typeface="+mn-cs"/>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sp>
        <p:nvSpPr>
          <p:cNvPr id="14" name="TextBox 13"/>
          <p:cNvSpPr txBox="1"/>
          <p:nvPr/>
        </p:nvSpPr>
        <p:spPr>
          <a:xfrm>
            <a:off x="2984838" y="1784188"/>
            <a:ext cx="3265833" cy="2985433"/>
          </a:xfrm>
          <a:prstGeom prst="rect">
            <a:avLst/>
          </a:prstGeom>
          <a:solidFill>
            <a:srgbClr val="92D050"/>
          </a:solidFill>
        </p:spPr>
        <p:txBody>
          <a:bodyPr wrap="square" rtlCol="0">
            <a:spAutoFit/>
          </a:bodyPr>
          <a:lstStyle/>
          <a:p>
            <a:r>
              <a:rPr lang="en-US" sz="4000" dirty="0" smtClean="0">
                <a:latin typeface="Segoe UI" panose="020B0502040204020203" pitchFamily="34" charset="0"/>
                <a:cs typeface="Segoe UI" panose="020B0502040204020203" pitchFamily="34" charset="0"/>
              </a:rPr>
              <a:t>Advanced</a:t>
            </a:r>
          </a:p>
          <a:p>
            <a:r>
              <a:rPr lang="en-US" sz="4000" dirty="0" smtClean="0">
                <a:latin typeface="Segoe UI" panose="020B0502040204020203" pitchFamily="34" charset="0"/>
                <a:cs typeface="Segoe UI" panose="020B0502040204020203" pitchFamily="34" charset="0"/>
              </a:rPr>
              <a:t>Technology</a:t>
            </a:r>
          </a:p>
          <a:p>
            <a:r>
              <a:rPr lang="en-US" sz="4000" dirty="0" smtClean="0">
                <a:latin typeface="Segoe UI" panose="020B0502040204020203" pitchFamily="34" charset="0"/>
                <a:cs typeface="Segoe UI" panose="020B0502040204020203" pitchFamily="34" charset="0"/>
              </a:rPr>
              <a:t>Labs</a:t>
            </a:r>
          </a:p>
          <a:p>
            <a:r>
              <a:rPr lang="en-US" sz="4000" dirty="0" smtClean="0">
                <a:latin typeface="Segoe UI" panose="020B0502040204020203" pitchFamily="34" charset="0"/>
                <a:cs typeface="Segoe UI" panose="020B0502040204020203" pitchFamily="34" charset="0"/>
              </a:rPr>
              <a:t>Cairo</a:t>
            </a:r>
          </a:p>
          <a:p>
            <a:r>
              <a:rPr lang="en-US" sz="2800" dirty="0" smtClean="0">
                <a:latin typeface="Segoe UI Semibold" panose="020B0702040204020203" pitchFamily="34" charset="0"/>
                <a:cs typeface="Segoe UI Semibold" panose="020B0702040204020203" pitchFamily="34" charset="0"/>
              </a:rPr>
              <a:t>Microsoft Research</a:t>
            </a:r>
            <a:endParaRPr lang="en-US" sz="2800" dirty="0">
              <a:latin typeface="Segoe UI Semibold" panose="020B0702040204020203" pitchFamily="34" charset="0"/>
              <a:cs typeface="Segoe UI Semibold" panose="020B0702040204020203" pitchFamily="34" charset="0"/>
            </a:endParaRPr>
          </a:p>
        </p:txBody>
      </p:sp>
      <p:sp>
        <p:nvSpPr>
          <p:cNvPr id="15" name="TextBox 14"/>
          <p:cNvSpPr txBox="1"/>
          <p:nvPr/>
        </p:nvSpPr>
        <p:spPr>
          <a:xfrm>
            <a:off x="1162811" y="5025402"/>
            <a:ext cx="6807409" cy="954107"/>
          </a:xfrm>
          <a:prstGeom prst="rect">
            <a:avLst/>
          </a:prstGeom>
          <a:noFill/>
        </p:spPr>
        <p:txBody>
          <a:bodyPr wrap="square" rtlCol="0">
            <a:spAutoFit/>
          </a:bodyPr>
          <a:lstStyle/>
          <a:p>
            <a:pPr algn="ctr"/>
            <a:r>
              <a:rPr lang="en-US" sz="2800" dirty="0" smtClean="0">
                <a:ln w="0"/>
                <a:solidFill>
                  <a:srgbClr val="43220B"/>
                </a:solidFill>
                <a:cs typeface="Segoe UI Semilight" panose="020B0402040204020203" pitchFamily="34" charset="0"/>
              </a:rPr>
              <a:t>Graduation Projects sponsorship 2014/2015 </a:t>
            </a:r>
            <a:br>
              <a:rPr lang="en-US" sz="2800" dirty="0" smtClean="0">
                <a:ln w="0"/>
                <a:solidFill>
                  <a:srgbClr val="43220B"/>
                </a:solidFill>
                <a:cs typeface="Segoe UI Semilight" panose="020B0402040204020203" pitchFamily="34" charset="0"/>
              </a:rPr>
            </a:br>
            <a:r>
              <a:rPr lang="en-US" sz="2800" dirty="0" smtClean="0">
                <a:ln w="0"/>
                <a:solidFill>
                  <a:srgbClr val="43220B"/>
                </a:solidFill>
                <a:cs typeface="Segoe UI Semilight" panose="020B0402040204020203" pitchFamily="34" charset="0"/>
              </a:rPr>
              <a:t>– NLP Track –</a:t>
            </a:r>
            <a:endParaRPr lang="en-US" sz="2800" dirty="0">
              <a:ln w="0"/>
              <a:solidFill>
                <a:srgbClr val="43220B"/>
              </a:solidFill>
              <a:latin typeface="Jenna Sue" pitchFamily="2" charset="0"/>
              <a:cs typeface="Segoe UI Semilight" panose="020B0402040204020203" pitchFamily="34" charset="0"/>
            </a:endParaRPr>
          </a:p>
        </p:txBody>
      </p:sp>
    </p:spTree>
    <p:extLst>
      <p:ext uri="{BB962C8B-B14F-4D97-AF65-F5344CB8AC3E}">
        <p14:creationId xmlns:p14="http://schemas.microsoft.com/office/powerpoint/2010/main" val="100944046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pSp>
        <p:nvGrpSpPr>
          <p:cNvPr id="4" name="Group 3"/>
          <p:cNvGrpSpPr/>
          <p:nvPr/>
        </p:nvGrpSpPr>
        <p:grpSpPr>
          <a:xfrm>
            <a:off x="-6" y="1166505"/>
            <a:ext cx="9108730" cy="5688920"/>
            <a:chOff x="0" y="0"/>
            <a:chExt cx="5943600" cy="3645877"/>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943600" cy="1524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03717"/>
              <a:ext cx="5943600" cy="2042160"/>
            </a:xfrm>
            <a:prstGeom prst="rect">
              <a:avLst/>
            </a:prstGeom>
          </p:spPr>
        </p:pic>
      </p:grpSp>
    </p:spTree>
    <p:extLst>
      <p:ext uri="{BB962C8B-B14F-4D97-AF65-F5344CB8AC3E}">
        <p14:creationId xmlns:p14="http://schemas.microsoft.com/office/powerpoint/2010/main" val="1921604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2033325"/>
            <a:ext cx="7080026" cy="1828801"/>
          </a:xfrm>
        </p:spPr>
        <p:txBody>
          <a:bodyPr>
            <a:normAutofit/>
          </a:bodyPr>
          <a:lstStyle/>
          <a:p>
            <a:r>
              <a:rPr lang="en-US" sz="6000" dirty="0" smtClean="0">
                <a:ln w="0"/>
                <a:solidFill>
                  <a:srgbClr val="0079CA"/>
                </a:solidFill>
                <a:effectLst/>
                <a:latin typeface="Gill Sans MT" panose="020B0502020104020203" pitchFamily="34" charset="0"/>
              </a:rPr>
              <a:t>Future work</a:t>
            </a:r>
            <a:endParaRPr lang="en-US" sz="6000" dirty="0">
              <a:ln w="0"/>
              <a:solidFill>
                <a:srgbClr val="0079CA"/>
              </a:solidFill>
              <a:effectLst/>
              <a:latin typeface="Gill Sans MT" panose="020B0502020104020203" pitchFamily="34" charset="0"/>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2877190" y="1257738"/>
            <a:ext cx="3381686" cy="1551175"/>
          </a:xfrm>
          <a:prstGeom prst="rect">
            <a:avLst/>
          </a:prstGeom>
        </p:spPr>
      </p:pic>
    </p:spTree>
    <p:extLst>
      <p:ext uri="{BB962C8B-B14F-4D97-AF65-F5344CB8AC3E}">
        <p14:creationId xmlns:p14="http://schemas.microsoft.com/office/powerpoint/2010/main" val="16427471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Future work</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graphicFrame>
        <p:nvGraphicFramePr>
          <p:cNvPr id="2" name="Content Placeholder 1"/>
          <p:cNvGraphicFramePr>
            <a:graphicFrameLocks noGrp="1"/>
          </p:cNvGraphicFramePr>
          <p:nvPr>
            <p:ph idx="1"/>
            <p:extLst>
              <p:ext uri="{D42A27DB-BD31-4B8C-83A1-F6EECF244321}">
                <p14:modId xmlns:p14="http://schemas.microsoft.com/office/powerpoint/2010/main" val="1980620828"/>
              </p:ext>
            </p:extLst>
          </p:nvPr>
        </p:nvGraphicFramePr>
        <p:xfrm>
          <a:off x="685345" y="2593074"/>
          <a:ext cx="7764463" cy="1990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1162811" y="5025402"/>
            <a:ext cx="6807409" cy="523220"/>
          </a:xfrm>
          <a:prstGeom prst="rect">
            <a:avLst/>
          </a:prstGeom>
          <a:noFill/>
        </p:spPr>
        <p:txBody>
          <a:bodyPr wrap="square" rtlCol="0">
            <a:spAutoFit/>
          </a:bodyPr>
          <a:lstStyle/>
          <a:p>
            <a:pPr algn="ctr"/>
            <a:r>
              <a:rPr lang="en-US" sz="2800" dirty="0" smtClean="0">
                <a:ln w="0"/>
                <a:solidFill>
                  <a:srgbClr val="43220B"/>
                </a:solidFill>
                <a:cs typeface="Segoe UI Semilight" panose="020B0402040204020203" pitchFamily="34" charset="0"/>
              </a:rPr>
              <a:t>Modules Development</a:t>
            </a:r>
            <a:endParaRPr lang="en-US" sz="2800" dirty="0">
              <a:ln w="0"/>
              <a:solidFill>
                <a:srgbClr val="43220B"/>
              </a:solidFill>
              <a:latin typeface="Jenna Sue" pitchFamily="2" charset="0"/>
              <a:cs typeface="Segoe UI Semilight" panose="020B0402040204020203" pitchFamily="34" charset="0"/>
            </a:endParaRPr>
          </a:p>
        </p:txBody>
      </p:sp>
    </p:spTree>
    <p:extLst>
      <p:ext uri="{BB962C8B-B14F-4D97-AF65-F5344CB8AC3E}">
        <p14:creationId xmlns:p14="http://schemas.microsoft.com/office/powerpoint/2010/main" val="2378111179"/>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a:t>
            </a:r>
            <a:r>
              <a:rPr lang="en-US" sz="4800" dirty="0" smtClean="0">
                <a:ln w="0"/>
                <a:solidFill>
                  <a:srgbClr val="0079CA"/>
                </a:solidFill>
                <a:effectLst/>
                <a:latin typeface="Gill Sans MT" panose="020B0502020104020203" pitchFamily="34" charset="0"/>
                <a:ea typeface="+mn-ea"/>
                <a:cs typeface="+mn-cs"/>
              </a:rPr>
              <a:t> </a:t>
            </a:r>
            <a:r>
              <a:rPr lang="en-US" sz="4000" dirty="0" smtClean="0">
                <a:ln w="0"/>
                <a:solidFill>
                  <a:srgbClr val="0079CA"/>
                </a:solidFill>
                <a:effectLst/>
                <a:latin typeface="Gill Sans MT" panose="020B0502020104020203" pitchFamily="34" charset="0"/>
                <a:ea typeface="+mn-ea"/>
                <a:cs typeface="+mn-cs"/>
              </a:rPr>
              <a:t>Future work</a:t>
            </a:r>
            <a:endParaRPr lang="en-US" sz="40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graphicFrame>
        <p:nvGraphicFramePr>
          <p:cNvPr id="2" name="Content Placeholder 1"/>
          <p:cNvGraphicFramePr>
            <a:graphicFrameLocks noGrp="1"/>
          </p:cNvGraphicFramePr>
          <p:nvPr>
            <p:ph idx="1"/>
            <p:extLst>
              <p:ext uri="{D42A27DB-BD31-4B8C-83A1-F6EECF244321}">
                <p14:modId xmlns:p14="http://schemas.microsoft.com/office/powerpoint/2010/main" val="2698194241"/>
              </p:ext>
            </p:extLst>
          </p:nvPr>
        </p:nvGraphicFramePr>
        <p:xfrm>
          <a:off x="685345" y="2593074"/>
          <a:ext cx="7764463" cy="1990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1162811" y="5025402"/>
            <a:ext cx="6807409" cy="523220"/>
          </a:xfrm>
          <a:prstGeom prst="rect">
            <a:avLst/>
          </a:prstGeom>
          <a:noFill/>
        </p:spPr>
        <p:txBody>
          <a:bodyPr wrap="square" rtlCol="0">
            <a:spAutoFit/>
          </a:bodyPr>
          <a:lstStyle/>
          <a:p>
            <a:pPr algn="ctr"/>
            <a:r>
              <a:rPr lang="en-US" sz="2800" dirty="0" smtClean="0">
                <a:ln w="0"/>
                <a:solidFill>
                  <a:srgbClr val="43220B"/>
                </a:solidFill>
                <a:cs typeface="Segoe UI Semilight" panose="020B0402040204020203" pitchFamily="34" charset="0"/>
              </a:rPr>
              <a:t>Competitions &amp; Activities</a:t>
            </a:r>
            <a:endParaRPr lang="en-US" sz="2800" dirty="0">
              <a:ln w="0"/>
              <a:solidFill>
                <a:srgbClr val="43220B"/>
              </a:solidFill>
              <a:latin typeface="Jenna Sue" pitchFamily="2" charset="0"/>
              <a:cs typeface="Segoe UI Semilight" panose="020B0402040204020203" pitchFamily="34" charset="0"/>
            </a:endParaRPr>
          </a:p>
        </p:txBody>
      </p:sp>
    </p:spTree>
    <p:extLst>
      <p:ext uri="{BB962C8B-B14F-4D97-AF65-F5344CB8AC3E}">
        <p14:creationId xmlns:p14="http://schemas.microsoft.com/office/powerpoint/2010/main" val="2302635740"/>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smtClean="0"/>
          </a:p>
          <a:p>
            <a:endParaRPr lang="en-US" dirty="0"/>
          </a:p>
        </p:txBody>
      </p:sp>
      <p:sp>
        <p:nvSpPr>
          <p:cNvPr id="9"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It’s time to Rmagine!</a:t>
            </a:r>
            <a:endParaRPr lang="en-US" sz="4800" dirty="0">
              <a:ln w="0"/>
              <a:solidFill>
                <a:srgbClr val="0079CA"/>
              </a:solidFill>
              <a:effectLst/>
              <a:latin typeface="Gill Sans MT" panose="020B0502020104020203" pitchFamily="34" charset="0"/>
              <a:ea typeface="+mn-ea"/>
              <a:cs typeface="+mn-cs"/>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0877" t="17330" r="9298" b="13195"/>
          <a:stretch/>
        </p:blipFill>
        <p:spPr>
          <a:xfrm>
            <a:off x="918428" y="1997193"/>
            <a:ext cx="7299157" cy="3529264"/>
          </a:xfrm>
          <a:prstGeom prst="rect">
            <a:avLst/>
          </a:prstGeom>
          <a:ln w="38100" cap="sq">
            <a:solidFill>
              <a:srgbClr val="0079CA"/>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0977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3316" y="1219200"/>
            <a:ext cx="4249907" cy="2865161"/>
          </a:xfrm>
          <a:prstGeom prst="rect">
            <a:avLst/>
          </a:prstGeom>
        </p:spPr>
      </p:pic>
      <p:sp>
        <p:nvSpPr>
          <p:cNvPr id="7" name="Rectangle 6"/>
          <p:cNvSpPr/>
          <p:nvPr/>
        </p:nvSpPr>
        <p:spPr>
          <a:xfrm>
            <a:off x="1119329" y="4470816"/>
            <a:ext cx="7017883" cy="2646878"/>
          </a:xfrm>
          <a:prstGeom prst="rect">
            <a:avLst/>
          </a:prstGeom>
          <a:noFill/>
        </p:spPr>
        <p:txBody>
          <a:bodyPr wrap="none" lIns="91440" tIns="45720" rIns="91440" bIns="45720">
            <a:spAutoFit/>
          </a:bodyPr>
          <a:lstStyle/>
          <a:p>
            <a:pPr algn="ctr"/>
            <a:r>
              <a:rPr lang="en-US" sz="16600" dirty="0" smtClean="0">
                <a:ln w="0"/>
                <a:solidFill>
                  <a:srgbClr val="0070C0"/>
                </a:solidFill>
                <a:latin typeface="Jenna Sue" pitchFamily="2" charset="0"/>
              </a:rPr>
              <a:t>Thank You</a:t>
            </a:r>
            <a:r>
              <a:rPr lang="en-US" sz="6000" dirty="0" smtClean="0">
                <a:ln w="0"/>
                <a:solidFill>
                  <a:srgbClr val="0070C0"/>
                </a:solidFill>
                <a:latin typeface="Jenna Sue" pitchFamily="2" charset="0"/>
              </a:rPr>
              <a:t> </a:t>
            </a:r>
            <a:r>
              <a:rPr lang="en-US" sz="13800" dirty="0" smtClean="0">
                <a:ln w="0"/>
                <a:solidFill>
                  <a:srgbClr val="0070C0"/>
                </a:solidFill>
                <a:latin typeface="Gill Sans MT" panose="020B0502020104020203" pitchFamily="34" charset="0"/>
                <a:sym typeface="Wingdings" panose="05000000000000000000" pitchFamily="2" charset="2"/>
              </a:rPr>
              <a:t></a:t>
            </a:r>
            <a:r>
              <a:rPr lang="en-US" sz="16600" dirty="0" smtClean="0">
                <a:ln w="0"/>
                <a:solidFill>
                  <a:srgbClr val="0070C0"/>
                </a:solidFill>
                <a:latin typeface="Jenna Sue" pitchFamily="2" charset="0"/>
                <a:sym typeface="Wingdings" panose="05000000000000000000" pitchFamily="2" charset="2"/>
              </a:rPr>
              <a:t>!</a:t>
            </a:r>
            <a:endParaRPr lang="en-US" sz="6000" dirty="0">
              <a:ln w="0"/>
              <a:solidFill>
                <a:srgbClr val="43220B"/>
              </a:solidFill>
              <a:latin typeface="Jenna Sue" pitchFamily="2" charset="0"/>
            </a:endParaRPr>
          </a:p>
        </p:txBody>
      </p:sp>
    </p:spTree>
    <p:extLst>
      <p:ext uri="{BB962C8B-B14F-4D97-AF65-F5344CB8AC3E}">
        <p14:creationId xmlns:p14="http://schemas.microsoft.com/office/powerpoint/2010/main" val="32137481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5" y="244060"/>
            <a:ext cx="7284875" cy="970450"/>
          </a:xfrm>
        </p:spPr>
        <p:txBody>
          <a:bodyPr>
            <a:noAutofit/>
          </a:bodyPr>
          <a:lstStyle/>
          <a:p>
            <a:pPr algn="l"/>
            <a:r>
              <a:rPr lang="en-US" sz="4800" dirty="0" smtClean="0">
                <a:ln w="0"/>
                <a:solidFill>
                  <a:srgbClr val="0079CA"/>
                </a:solidFill>
                <a:effectLst/>
                <a:latin typeface="Gill Sans MT" panose="020B0502020104020203" pitchFamily="34" charset="0"/>
                <a:ea typeface="+mn-ea"/>
                <a:cs typeface="+mn-cs"/>
              </a:rPr>
              <a:t>       </a:t>
            </a:r>
            <a:r>
              <a:rPr lang="en-US" sz="4800" dirty="0" smtClean="0">
                <a:ln w="0"/>
                <a:solidFill>
                  <a:srgbClr val="0079CA"/>
                </a:solidFill>
                <a:effectLst/>
                <a:latin typeface="Gill Sans MT" panose="020B0502020104020203" pitchFamily="34" charset="0"/>
                <a:ea typeface="+mn-ea"/>
                <a:cs typeface="+mn-cs"/>
              </a:rPr>
              <a:t> Agenda</a:t>
            </a:r>
            <a:endParaRPr lang="en-US" sz="4800" dirty="0">
              <a:ln w="0"/>
              <a:solidFill>
                <a:srgbClr val="0079CA"/>
              </a:solidFill>
              <a:effectLst/>
              <a:latin typeface="Gill Sans MT" panose="020B0502020104020203" pitchFamily="34" charset="0"/>
              <a:ea typeface="+mn-ea"/>
              <a:cs typeface="+mn-cs"/>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graphicFrame>
        <p:nvGraphicFramePr>
          <p:cNvPr id="8" name="Diagram 7"/>
          <p:cNvGraphicFramePr/>
          <p:nvPr>
            <p:extLst>
              <p:ext uri="{D42A27DB-BD31-4B8C-83A1-F6EECF244321}">
                <p14:modId xmlns:p14="http://schemas.microsoft.com/office/powerpoint/2010/main" val="3217105304"/>
              </p:ext>
            </p:extLst>
          </p:nvPr>
        </p:nvGraphicFramePr>
        <p:xfrm>
          <a:off x="917284" y="1560772"/>
          <a:ext cx="7052936" cy="4553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065550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31961"/>
          <a:stretch/>
        </p:blipFill>
        <p:spPr>
          <a:xfrm>
            <a:off x="573621" y="1766107"/>
            <a:ext cx="7988824" cy="3664464"/>
          </a:xfrm>
          <a:prstGeom prst="rect">
            <a:avLst/>
          </a:prstGeom>
        </p:spPr>
      </p:pic>
      <p:sp>
        <p:nvSpPr>
          <p:cNvPr id="6" name="Rectangle 5"/>
          <p:cNvSpPr/>
          <p:nvPr/>
        </p:nvSpPr>
        <p:spPr>
          <a:xfrm>
            <a:off x="3004019" y="5221589"/>
            <a:ext cx="3128028" cy="1200329"/>
          </a:xfrm>
          <a:prstGeom prst="rect">
            <a:avLst/>
          </a:prstGeom>
          <a:noFill/>
        </p:spPr>
        <p:txBody>
          <a:bodyPr wrap="square" lIns="91440" tIns="45720" rIns="91440" bIns="45720">
            <a:spAutoFit/>
          </a:bodyPr>
          <a:lstStyle/>
          <a:p>
            <a:pPr algn="ctr"/>
            <a:r>
              <a:rPr lang="en-US" sz="7200" dirty="0" smtClean="0">
                <a:ln w="0"/>
                <a:solidFill>
                  <a:srgbClr val="43220B"/>
                </a:solidFill>
              </a:rPr>
              <a:t>Reading</a:t>
            </a:r>
            <a:endParaRPr lang="en-US" sz="5400" b="0" cap="none" spc="0" dirty="0">
              <a:ln w="0"/>
              <a:solidFill>
                <a:srgbClr val="43220B"/>
              </a:solidFill>
            </a:endParaRPr>
          </a:p>
        </p:txBody>
      </p:sp>
      <p:sp>
        <p:nvSpPr>
          <p:cNvPr id="8" name="Rectangle 7"/>
          <p:cNvSpPr/>
          <p:nvPr/>
        </p:nvSpPr>
        <p:spPr>
          <a:xfrm>
            <a:off x="2749267" y="347310"/>
            <a:ext cx="3637534" cy="1200329"/>
          </a:xfrm>
          <a:prstGeom prst="rect">
            <a:avLst/>
          </a:prstGeom>
          <a:noFill/>
        </p:spPr>
        <p:txBody>
          <a:bodyPr wrap="none" lIns="91440" tIns="45720" rIns="91440" bIns="45720">
            <a:spAutoFit/>
          </a:bodyPr>
          <a:lstStyle/>
          <a:p>
            <a:pPr algn="ctr"/>
            <a:r>
              <a:rPr lang="en-US" sz="7200" dirty="0" smtClean="0">
                <a:ln w="0"/>
                <a:solidFill>
                  <a:srgbClr val="0079CA"/>
                </a:solidFill>
              </a:rPr>
              <a:t>Imagining</a:t>
            </a:r>
            <a:endParaRPr lang="en-US" sz="7200" dirty="0">
              <a:ln w="0"/>
              <a:solidFill>
                <a:srgbClr val="0079CA"/>
              </a:solidFill>
            </a:endParaRPr>
          </a:p>
        </p:txBody>
      </p:sp>
    </p:spTree>
    <p:extLst>
      <p:ext uri="{BB962C8B-B14F-4D97-AF65-F5344CB8AC3E}">
        <p14:creationId xmlns:p14="http://schemas.microsoft.com/office/powerpoint/2010/main" val="1923993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Problem/pain vs opp.</a:t>
            </a:r>
            <a:endParaRPr lang="en-US" dirty="0"/>
          </a:p>
        </p:txBody>
      </p:sp>
      <p:sp>
        <p:nvSpPr>
          <p:cNvPr id="3" name="Subtitle 2"/>
          <p:cNvSpPr>
            <a:spLocks noGrp="1"/>
          </p:cNvSpPr>
          <p:nvPr>
            <p:ph type="subTitle" idx="1"/>
          </p:nvPr>
        </p:nvSpPr>
        <p:spPr/>
        <p:txBody>
          <a:bodyPr/>
          <a:lstStyle/>
          <a:p>
            <a:endParaRPr lang="en-US"/>
          </a:p>
        </p:txBody>
      </p:sp>
      <p:sp>
        <p:nvSpPr>
          <p:cNvPr id="5" name="Rectangle 4"/>
          <p:cNvSpPr/>
          <p:nvPr/>
        </p:nvSpPr>
        <p:spPr>
          <a:xfrm>
            <a:off x="0" y="0"/>
            <a:ext cx="9144000" cy="6858000"/>
          </a:xfrm>
          <a:prstGeom prst="rect">
            <a:avLst/>
          </a:prstGeom>
          <a:solidFill>
            <a:srgbClr val="4322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6097"/>
            <a:ext cx="9144000" cy="5785805"/>
          </a:xfrm>
          <a:prstGeom prst="rect">
            <a:avLst/>
          </a:prstGeom>
        </p:spPr>
      </p:pic>
    </p:spTree>
    <p:extLst>
      <p:ext uri="{BB962C8B-B14F-4D97-AF65-F5344CB8AC3E}">
        <p14:creationId xmlns:p14="http://schemas.microsoft.com/office/powerpoint/2010/main" val="2839927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Problem/pain vs opp.</a:t>
            </a:r>
            <a:endParaRPr lang="en-US" dirty="0"/>
          </a:p>
        </p:txBody>
      </p:sp>
      <p:sp>
        <p:nvSpPr>
          <p:cNvPr id="3" name="Subtitle 2"/>
          <p:cNvSpPr>
            <a:spLocks noGrp="1"/>
          </p:cNvSpPr>
          <p:nvPr>
            <p:ph type="subTitle" idx="1"/>
          </p:nvPr>
        </p:nvSpPr>
        <p:spPr/>
        <p:txBody>
          <a:bodyPr/>
          <a:lstStyle/>
          <a:p>
            <a:endParaRPr lang="en-US"/>
          </a:p>
        </p:txBody>
      </p:sp>
      <p:sp>
        <p:nvSpPr>
          <p:cNvPr id="5" name="Rectangle 4"/>
          <p:cNvSpPr/>
          <p:nvPr/>
        </p:nvSpPr>
        <p:spPr>
          <a:xfrm>
            <a:off x="0" y="0"/>
            <a:ext cx="9144000" cy="6858000"/>
          </a:xfrm>
          <a:prstGeom prst="rect">
            <a:avLst/>
          </a:prstGeom>
          <a:solidFill>
            <a:srgbClr val="4322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5194" b="6160"/>
          <a:stretch/>
        </p:blipFill>
        <p:spPr>
          <a:xfrm>
            <a:off x="0" y="504497"/>
            <a:ext cx="9144000" cy="5785944"/>
          </a:xfrm>
          <a:prstGeom prst="rect">
            <a:avLst/>
          </a:prstGeom>
        </p:spPr>
      </p:pic>
    </p:spTree>
    <p:extLst>
      <p:ext uri="{BB962C8B-B14F-4D97-AF65-F5344CB8AC3E}">
        <p14:creationId xmlns:p14="http://schemas.microsoft.com/office/powerpoint/2010/main" val="4175869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21" name="Group 20"/>
          <p:cNvGrpSpPr/>
          <p:nvPr/>
        </p:nvGrpSpPr>
        <p:grpSpPr>
          <a:xfrm>
            <a:off x="-1" y="497551"/>
            <a:ext cx="60553277" cy="4090495"/>
            <a:chOff x="0" y="341154"/>
            <a:chExt cx="64523910" cy="4358719"/>
          </a:xfrm>
          <a:effectLst/>
        </p:grpSpPr>
        <p:grpSp>
          <p:nvGrpSpPr>
            <p:cNvPr id="22" name="Group 21"/>
            <p:cNvGrpSpPr/>
            <p:nvPr/>
          </p:nvGrpSpPr>
          <p:grpSpPr>
            <a:xfrm>
              <a:off x="0" y="342900"/>
              <a:ext cx="21507970" cy="4356973"/>
              <a:chOff x="0" y="342900"/>
              <a:chExt cx="21507970" cy="4356973"/>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5000" y="342900"/>
                <a:ext cx="7283970" cy="4356101"/>
              </a:xfrm>
              <a:prstGeom prst="rect">
                <a:avLst/>
              </a:prstGeom>
              <a:ln>
                <a:noFill/>
              </a:ln>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
                <a:ext cx="6985000" cy="4356100"/>
              </a:xfrm>
              <a:prstGeom prst="rect">
                <a:avLst/>
              </a:prstGeom>
              <a:ln>
                <a:noFill/>
              </a:ln>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68970" y="342900"/>
                <a:ext cx="7239000" cy="4356973"/>
              </a:xfrm>
              <a:prstGeom prst="rect">
                <a:avLst/>
              </a:prstGeom>
              <a:ln>
                <a:noFill/>
              </a:ln>
            </p:spPr>
          </p:pic>
        </p:grpSp>
        <p:grpSp>
          <p:nvGrpSpPr>
            <p:cNvPr id="23" name="Group 22"/>
            <p:cNvGrpSpPr/>
            <p:nvPr/>
          </p:nvGrpSpPr>
          <p:grpSpPr>
            <a:xfrm>
              <a:off x="21507970" y="341154"/>
              <a:ext cx="21507970" cy="4356973"/>
              <a:chOff x="0" y="342027"/>
              <a:chExt cx="21507970" cy="435697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5000" y="342900"/>
                <a:ext cx="7283970" cy="4356100"/>
              </a:xfrm>
              <a:prstGeom prst="rect">
                <a:avLst/>
              </a:prstGeom>
              <a:ln>
                <a:noFill/>
              </a:ln>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
                <a:ext cx="6985000" cy="4356100"/>
              </a:xfrm>
              <a:prstGeom prst="rect">
                <a:avLst/>
              </a:prstGeom>
              <a:ln>
                <a:noFill/>
              </a:ln>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68970" y="342027"/>
                <a:ext cx="7239000" cy="4356973"/>
              </a:xfrm>
              <a:prstGeom prst="rect">
                <a:avLst/>
              </a:prstGeom>
              <a:ln>
                <a:noFill/>
              </a:ln>
            </p:spPr>
          </p:pic>
        </p:grpSp>
        <p:grpSp>
          <p:nvGrpSpPr>
            <p:cNvPr id="24" name="Group 23"/>
            <p:cNvGrpSpPr/>
            <p:nvPr/>
          </p:nvGrpSpPr>
          <p:grpSpPr>
            <a:xfrm>
              <a:off x="43015940" y="341154"/>
              <a:ext cx="21507970" cy="4356973"/>
              <a:chOff x="0" y="342900"/>
              <a:chExt cx="21507970" cy="4356973"/>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5000" y="342900"/>
                <a:ext cx="7283970" cy="4356100"/>
              </a:xfrm>
              <a:prstGeom prst="rect">
                <a:avLst/>
              </a:prstGeom>
              <a:ln>
                <a:noFill/>
              </a:ln>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
                <a:ext cx="6985000" cy="4356100"/>
              </a:xfrm>
              <a:prstGeom prst="rect">
                <a:avLst/>
              </a:prstGeom>
              <a:ln>
                <a:noFill/>
              </a:ln>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68970" y="342900"/>
                <a:ext cx="7239000" cy="4356973"/>
              </a:xfrm>
              <a:prstGeom prst="rect">
                <a:avLst/>
              </a:prstGeom>
              <a:ln>
                <a:noFill/>
              </a:ln>
            </p:spPr>
          </p:pic>
        </p:grpSp>
      </p:grpSp>
      <p:grpSp>
        <p:nvGrpSpPr>
          <p:cNvPr id="6" name="Group 5"/>
          <p:cNvGrpSpPr/>
          <p:nvPr/>
        </p:nvGrpSpPr>
        <p:grpSpPr>
          <a:xfrm>
            <a:off x="390198" y="5077053"/>
            <a:ext cx="2266950" cy="1200329"/>
            <a:chOff x="390198" y="5077053"/>
            <a:chExt cx="2266950" cy="1200329"/>
          </a:xfrm>
        </p:grpSpPr>
        <p:sp>
          <p:nvSpPr>
            <p:cNvPr id="34" name="Rectangle 33"/>
            <p:cNvSpPr/>
            <p:nvPr/>
          </p:nvSpPr>
          <p:spPr>
            <a:xfrm>
              <a:off x="390198" y="5077053"/>
              <a:ext cx="2266950" cy="1200329"/>
            </a:xfrm>
            <a:prstGeom prst="rect">
              <a:avLst/>
            </a:prstGeom>
            <a:noFill/>
          </p:spPr>
          <p:txBody>
            <a:bodyPr wrap="square" lIns="91440" tIns="45720" rIns="91440" bIns="45720">
              <a:spAutoFit/>
            </a:bodyPr>
            <a:lstStyle/>
            <a:p>
              <a:r>
                <a:rPr lang="en-US" sz="3600" dirty="0" smtClean="0">
                  <a:ln w="0"/>
                  <a:solidFill>
                    <a:srgbClr val="43220B"/>
                  </a:solidFill>
                </a:rPr>
                <a:t>4.9% </a:t>
              </a:r>
              <a:r>
                <a:rPr lang="en-US" sz="3600" dirty="0" err="1" smtClean="0">
                  <a:ln w="0"/>
                  <a:solidFill>
                    <a:srgbClr val="43220B"/>
                  </a:solidFill>
                </a:rPr>
                <a:t>inc.</a:t>
              </a:r>
              <a:endParaRPr lang="en-US" sz="3600" dirty="0" smtClean="0">
                <a:ln w="0"/>
                <a:solidFill>
                  <a:srgbClr val="43220B"/>
                </a:solidFill>
              </a:endParaRPr>
            </a:p>
            <a:p>
              <a:r>
                <a:rPr lang="en-US" sz="3600" dirty="0" smtClean="0">
                  <a:ln w="0"/>
                  <a:solidFill>
                    <a:srgbClr val="0079CA"/>
                  </a:solidFill>
                </a:rPr>
                <a:t>Book Sales</a:t>
              </a:r>
              <a:endParaRPr lang="en-US" sz="3600" dirty="0">
                <a:ln w="0"/>
                <a:solidFill>
                  <a:srgbClr val="0079CA"/>
                </a:solidFill>
              </a:endParaRPr>
            </a:p>
          </p:txBody>
        </p:sp>
        <p:cxnSp>
          <p:nvCxnSpPr>
            <p:cNvPr id="40" name="Straight Arrow Connector 39"/>
            <p:cNvCxnSpPr/>
            <p:nvPr/>
          </p:nvCxnSpPr>
          <p:spPr>
            <a:xfrm flipV="1">
              <a:off x="2264980" y="5077053"/>
              <a:ext cx="0" cy="447088"/>
            </a:xfrm>
            <a:prstGeom prst="straightConnector1">
              <a:avLst/>
            </a:prstGeom>
            <a:ln w="76200">
              <a:solidFill>
                <a:srgbClr val="43220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354844" y="5077053"/>
            <a:ext cx="2633626" cy="1200329"/>
            <a:chOff x="3354844" y="5077053"/>
            <a:chExt cx="2633626" cy="1200329"/>
          </a:xfrm>
        </p:grpSpPr>
        <p:sp>
          <p:nvSpPr>
            <p:cNvPr id="35" name="Rectangle 34"/>
            <p:cNvSpPr/>
            <p:nvPr/>
          </p:nvSpPr>
          <p:spPr>
            <a:xfrm>
              <a:off x="3354844" y="5077053"/>
              <a:ext cx="2633626" cy="1200329"/>
            </a:xfrm>
            <a:prstGeom prst="rect">
              <a:avLst/>
            </a:prstGeom>
            <a:noFill/>
          </p:spPr>
          <p:txBody>
            <a:bodyPr wrap="square" lIns="91440" tIns="45720" rIns="91440" bIns="45720">
              <a:spAutoFit/>
            </a:bodyPr>
            <a:lstStyle/>
            <a:p>
              <a:r>
                <a:rPr lang="en-US" sz="3600" dirty="0">
                  <a:ln w="0"/>
                  <a:solidFill>
                    <a:srgbClr val="43220B"/>
                  </a:solidFill>
                </a:rPr>
                <a:t>22.4% </a:t>
              </a:r>
              <a:r>
                <a:rPr lang="en-US" sz="3600" dirty="0" err="1">
                  <a:ln w="0"/>
                  <a:solidFill>
                    <a:srgbClr val="43220B"/>
                  </a:solidFill>
                </a:rPr>
                <a:t>i</a:t>
              </a:r>
              <a:r>
                <a:rPr lang="en-US" sz="3600" dirty="0" err="1" smtClean="0">
                  <a:ln w="0"/>
                  <a:solidFill>
                    <a:srgbClr val="43220B"/>
                  </a:solidFill>
                </a:rPr>
                <a:t>nc</a:t>
              </a:r>
              <a:r>
                <a:rPr lang="en-US" sz="3600" dirty="0" err="1">
                  <a:ln w="0"/>
                  <a:solidFill>
                    <a:srgbClr val="43220B"/>
                  </a:solidFill>
                </a:rPr>
                <a:t>.</a:t>
              </a:r>
              <a:endParaRPr lang="en-US" sz="3600" dirty="0">
                <a:ln w="0"/>
                <a:solidFill>
                  <a:srgbClr val="43220B"/>
                </a:solidFill>
              </a:endParaRPr>
            </a:p>
            <a:p>
              <a:r>
                <a:rPr lang="en-US" sz="3600" dirty="0">
                  <a:ln w="0"/>
                  <a:solidFill>
                    <a:srgbClr val="0079CA"/>
                  </a:solidFill>
                </a:rPr>
                <a:t>YA Category</a:t>
              </a:r>
            </a:p>
          </p:txBody>
        </p:sp>
        <p:cxnSp>
          <p:nvCxnSpPr>
            <p:cNvPr id="42" name="Straight Arrow Connector 41"/>
            <p:cNvCxnSpPr/>
            <p:nvPr/>
          </p:nvCxnSpPr>
          <p:spPr>
            <a:xfrm flipV="1">
              <a:off x="5460118" y="5077053"/>
              <a:ext cx="0" cy="447088"/>
            </a:xfrm>
            <a:prstGeom prst="straightConnector1">
              <a:avLst/>
            </a:prstGeom>
            <a:ln w="76200">
              <a:solidFill>
                <a:srgbClr val="43220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625318" y="5077053"/>
            <a:ext cx="2228850" cy="1200329"/>
            <a:chOff x="6625318" y="5077053"/>
            <a:chExt cx="2228850" cy="1200329"/>
          </a:xfrm>
        </p:grpSpPr>
        <p:sp>
          <p:nvSpPr>
            <p:cNvPr id="36" name="Rectangle 35"/>
            <p:cNvSpPr/>
            <p:nvPr/>
          </p:nvSpPr>
          <p:spPr>
            <a:xfrm>
              <a:off x="6625318" y="5077053"/>
              <a:ext cx="2228850" cy="1200329"/>
            </a:xfrm>
            <a:prstGeom prst="rect">
              <a:avLst/>
            </a:prstGeom>
            <a:noFill/>
          </p:spPr>
          <p:txBody>
            <a:bodyPr wrap="square" lIns="91440" tIns="45720" rIns="91440" bIns="45720">
              <a:spAutoFit/>
            </a:bodyPr>
            <a:lstStyle/>
            <a:p>
              <a:r>
                <a:rPr lang="en-US" sz="3600" dirty="0">
                  <a:ln w="0"/>
                  <a:solidFill>
                    <a:srgbClr val="0079CA"/>
                  </a:solidFill>
                </a:rPr>
                <a:t>Fiction </a:t>
              </a:r>
            </a:p>
            <a:p>
              <a:r>
                <a:rPr lang="en-US" sz="3600" dirty="0">
                  <a:ln w="0"/>
                  <a:solidFill>
                    <a:srgbClr val="0079CA"/>
                  </a:solidFill>
                </a:rPr>
                <a:t>&amp; Crime</a:t>
              </a:r>
            </a:p>
          </p:txBody>
        </p:sp>
        <p:sp>
          <p:nvSpPr>
            <p:cNvPr id="43" name="Heart 42"/>
            <p:cNvSpPr/>
            <p:nvPr/>
          </p:nvSpPr>
          <p:spPr>
            <a:xfrm rot="1323769">
              <a:off x="8062093" y="5252018"/>
              <a:ext cx="468324" cy="447088"/>
            </a:xfrm>
            <a:prstGeom prst="heart">
              <a:avLst/>
            </a:prstGeom>
            <a:solidFill>
              <a:srgbClr val="4322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9CA"/>
                </a:solidFill>
              </a:endParaRPr>
            </a:p>
          </p:txBody>
        </p:sp>
      </p:grpSp>
    </p:spTree>
    <p:extLst>
      <p:ext uri="{BB962C8B-B14F-4D97-AF65-F5344CB8AC3E}">
        <p14:creationId xmlns:p14="http://schemas.microsoft.com/office/powerpoint/2010/main" val="14856367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35" presetClass="path" presetSubtype="0" accel="50000" decel="50000" fill="hold" nodeType="withEffect">
                                  <p:stCondLst>
                                    <p:cond delay="0"/>
                                  </p:stCondLst>
                                  <p:childTnLst>
                                    <p:animMotion origin="layout" path="M -1.11111E-6 -0.01481 L -5.12778 -0.00023 " pathEditMode="relative" rAng="0" ptsTypes="AA">
                                      <p:cBhvr>
                                        <p:cTn id="18" dur="25000" fill="hold"/>
                                        <p:tgtEl>
                                          <p:spTgt spid="21"/>
                                        </p:tgtEl>
                                        <p:attrNameLst>
                                          <p:attrName>ppt_x</p:attrName>
                                          <p:attrName>ppt_y</p:attrName>
                                        </p:attrNameLst>
                                      </p:cBhvr>
                                      <p:rCtr x="-256389"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345" y="149464"/>
            <a:ext cx="7284875" cy="970450"/>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dirty="0" smtClean="0">
                <a:ln w="0"/>
                <a:solidFill>
                  <a:srgbClr val="0079CA"/>
                </a:solidFill>
                <a:effectLst/>
                <a:latin typeface="Gill Sans MT" panose="020B0502020104020203" pitchFamily="34" charset="0"/>
                <a:ea typeface="+mn-ea"/>
                <a:cs typeface="+mn-cs"/>
              </a:rPr>
              <a:t>       Meet Rmagine!</a:t>
            </a:r>
            <a:endParaRPr lang="en-US" sz="4800" dirty="0">
              <a:ln w="0"/>
              <a:solidFill>
                <a:srgbClr val="0079CA"/>
              </a:solidFill>
              <a:effectLst/>
              <a:latin typeface="Gill Sans MT" panose="020B0502020104020203" pitchFamily="34" charset="0"/>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9484"/>
          <a:stretch/>
        </p:blipFill>
        <p:spPr>
          <a:xfrm>
            <a:off x="685346" y="495278"/>
            <a:ext cx="1244122" cy="591451"/>
          </a:xfrm>
          <a:prstGeom prst="rect">
            <a:avLst/>
          </a:prstGeom>
          <a:noFill/>
          <a:ln>
            <a:noFill/>
          </a:ln>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3962" y="3285042"/>
            <a:ext cx="3172549" cy="1137599"/>
          </a:xfrm>
          <a:prstGeom prst="rect">
            <a:avLst/>
          </a:prstGeom>
        </p:spPr>
      </p:pic>
      <p:grpSp>
        <p:nvGrpSpPr>
          <p:cNvPr id="2" name="Group 1"/>
          <p:cNvGrpSpPr/>
          <p:nvPr/>
        </p:nvGrpSpPr>
        <p:grpSpPr>
          <a:xfrm>
            <a:off x="345263" y="1638657"/>
            <a:ext cx="8449949" cy="4414016"/>
            <a:chOff x="345263" y="1638657"/>
            <a:chExt cx="8449949" cy="4414016"/>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450" y="5759580"/>
              <a:ext cx="2220005" cy="293093"/>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265" y="3948316"/>
              <a:ext cx="2220005" cy="293093"/>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207" y="4037414"/>
              <a:ext cx="2220005" cy="293093"/>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451" y="2469326"/>
              <a:ext cx="2220005" cy="293093"/>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657" y="5759580"/>
              <a:ext cx="2220005" cy="29309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657" y="2469326"/>
              <a:ext cx="2220005" cy="293093"/>
            </a:xfrm>
            <a:prstGeom prst="rect">
              <a:avLst/>
            </a:prstGeom>
          </p:spPr>
        </p:pic>
        <p:sp>
          <p:nvSpPr>
            <p:cNvPr id="20" name="TextBox 19"/>
            <p:cNvSpPr txBox="1"/>
            <p:nvPr/>
          </p:nvSpPr>
          <p:spPr>
            <a:xfrm>
              <a:off x="1952450" y="1638657"/>
              <a:ext cx="2220005" cy="830997"/>
            </a:xfrm>
            <a:prstGeom prst="rect">
              <a:avLst/>
            </a:prstGeom>
            <a:noFill/>
          </p:spPr>
          <p:txBody>
            <a:bodyPr wrap="square" rtlCol="0">
              <a:spAutoFit/>
            </a:bodyPr>
            <a:lstStyle/>
            <a:p>
              <a:pPr algn="ctr"/>
              <a:r>
                <a:rPr lang="en-US" sz="2400" dirty="0">
                  <a:solidFill>
                    <a:schemeClr val="bg1">
                      <a:lumMod val="85000"/>
                      <a:lumOff val="15000"/>
                    </a:schemeClr>
                  </a:solidFill>
                </a:rPr>
                <a:t>Text to Scene </a:t>
              </a:r>
              <a:r>
                <a:rPr lang="en-US" sz="2400" dirty="0" smtClean="0">
                  <a:solidFill>
                    <a:schemeClr val="bg1">
                      <a:lumMod val="85000"/>
                      <a:lumOff val="15000"/>
                    </a:schemeClr>
                  </a:solidFill>
                </a:rPr>
                <a:t>generation</a:t>
              </a:r>
              <a:endParaRPr lang="en-US" dirty="0"/>
            </a:p>
          </p:txBody>
        </p:sp>
        <p:sp>
          <p:nvSpPr>
            <p:cNvPr id="23" name="TextBox 22"/>
            <p:cNvSpPr txBox="1"/>
            <p:nvPr/>
          </p:nvSpPr>
          <p:spPr>
            <a:xfrm>
              <a:off x="4684657" y="4928910"/>
              <a:ext cx="2220005" cy="830997"/>
            </a:xfrm>
            <a:prstGeom prst="rect">
              <a:avLst/>
            </a:prstGeom>
            <a:noFill/>
          </p:spPr>
          <p:txBody>
            <a:bodyPr wrap="square" rtlCol="0">
              <a:spAutoFit/>
            </a:bodyPr>
            <a:lstStyle/>
            <a:p>
              <a:pPr algn="ctr"/>
              <a:r>
                <a:rPr lang="en-US" sz="2400" dirty="0" smtClean="0">
                  <a:solidFill>
                    <a:schemeClr val="bg1">
                      <a:lumMod val="85000"/>
                      <a:lumOff val="15000"/>
                    </a:schemeClr>
                  </a:solidFill>
                </a:rPr>
                <a:t>Connection to</a:t>
              </a:r>
            </a:p>
            <a:p>
              <a:pPr algn="ctr"/>
              <a:r>
                <a:rPr lang="en-US" sz="2400" dirty="0" smtClean="0">
                  <a:solidFill>
                    <a:schemeClr val="bg1">
                      <a:lumMod val="85000"/>
                      <a:lumOff val="15000"/>
                    </a:schemeClr>
                  </a:solidFill>
                </a:rPr>
                <a:t>Goodreads</a:t>
              </a:r>
              <a:endParaRPr lang="en-US" sz="2400" dirty="0">
                <a:solidFill>
                  <a:schemeClr val="bg1">
                    <a:lumMod val="85000"/>
                    <a:lumOff val="15000"/>
                  </a:schemeClr>
                </a:solidFill>
              </a:endParaRPr>
            </a:p>
          </p:txBody>
        </p:sp>
        <p:sp>
          <p:nvSpPr>
            <p:cNvPr id="24" name="TextBox 23"/>
            <p:cNvSpPr txBox="1"/>
            <p:nvPr/>
          </p:nvSpPr>
          <p:spPr>
            <a:xfrm>
              <a:off x="1952450" y="4944677"/>
              <a:ext cx="2220004" cy="830997"/>
            </a:xfrm>
            <a:prstGeom prst="rect">
              <a:avLst/>
            </a:prstGeom>
            <a:noFill/>
          </p:spPr>
          <p:txBody>
            <a:bodyPr wrap="square" rtlCol="0">
              <a:spAutoFit/>
            </a:bodyPr>
            <a:lstStyle/>
            <a:p>
              <a:pPr algn="ctr"/>
              <a:r>
                <a:rPr lang="en-US" sz="2400" dirty="0">
                  <a:solidFill>
                    <a:schemeClr val="bg1">
                      <a:lumMod val="85000"/>
                      <a:lumOff val="15000"/>
                    </a:schemeClr>
                  </a:solidFill>
                </a:rPr>
                <a:t>Translation &amp;</a:t>
              </a:r>
            </a:p>
            <a:p>
              <a:pPr algn="ctr"/>
              <a:r>
                <a:rPr lang="en-US" sz="2400" dirty="0">
                  <a:solidFill>
                    <a:schemeClr val="bg1">
                      <a:lumMod val="85000"/>
                      <a:lumOff val="15000"/>
                    </a:schemeClr>
                  </a:solidFill>
                </a:rPr>
                <a:t>Wiki search</a:t>
              </a:r>
            </a:p>
          </p:txBody>
        </p:sp>
        <p:sp>
          <p:nvSpPr>
            <p:cNvPr id="25" name="TextBox 24"/>
            <p:cNvSpPr txBox="1"/>
            <p:nvPr/>
          </p:nvSpPr>
          <p:spPr>
            <a:xfrm>
              <a:off x="345263" y="3216567"/>
              <a:ext cx="2220006" cy="830997"/>
            </a:xfrm>
            <a:prstGeom prst="rect">
              <a:avLst/>
            </a:prstGeom>
            <a:noFill/>
          </p:spPr>
          <p:txBody>
            <a:bodyPr wrap="square" rtlCol="0">
              <a:spAutoFit/>
            </a:bodyPr>
            <a:lstStyle/>
            <a:p>
              <a:pPr algn="ctr"/>
              <a:r>
                <a:rPr lang="en-US" sz="2400" dirty="0" smtClean="0">
                  <a:solidFill>
                    <a:schemeClr val="bg1">
                      <a:lumMod val="85000"/>
                      <a:lumOff val="15000"/>
                    </a:schemeClr>
                  </a:solidFill>
                </a:rPr>
                <a:t>Augmented</a:t>
              </a:r>
            </a:p>
            <a:p>
              <a:pPr algn="ctr"/>
              <a:r>
                <a:rPr lang="en-US" sz="2400" dirty="0" smtClean="0">
                  <a:solidFill>
                    <a:schemeClr val="bg1">
                      <a:lumMod val="85000"/>
                      <a:lumOff val="15000"/>
                    </a:schemeClr>
                  </a:solidFill>
                </a:rPr>
                <a:t>Reality</a:t>
              </a:r>
              <a:endParaRPr lang="en-US" dirty="0"/>
            </a:p>
          </p:txBody>
        </p:sp>
        <p:sp>
          <p:nvSpPr>
            <p:cNvPr id="27" name="TextBox 26"/>
            <p:cNvSpPr txBox="1"/>
            <p:nvPr/>
          </p:nvSpPr>
          <p:spPr>
            <a:xfrm>
              <a:off x="4684655" y="1742723"/>
              <a:ext cx="2220005" cy="830997"/>
            </a:xfrm>
            <a:prstGeom prst="rect">
              <a:avLst/>
            </a:prstGeom>
            <a:noFill/>
          </p:spPr>
          <p:txBody>
            <a:bodyPr wrap="square" rtlCol="0">
              <a:spAutoFit/>
            </a:bodyPr>
            <a:lstStyle/>
            <a:p>
              <a:pPr algn="ctr"/>
              <a:r>
                <a:rPr lang="en-US" sz="2400" dirty="0" smtClean="0">
                  <a:solidFill>
                    <a:schemeClr val="bg1">
                      <a:lumMod val="85000"/>
                      <a:lumOff val="15000"/>
                    </a:schemeClr>
                  </a:solidFill>
                </a:rPr>
                <a:t>Interactive</a:t>
              </a:r>
            </a:p>
            <a:p>
              <a:pPr algn="ctr"/>
              <a:r>
                <a:rPr lang="en-US" sz="2400" dirty="0" smtClean="0">
                  <a:solidFill>
                    <a:schemeClr val="bg1">
                      <a:lumMod val="85000"/>
                      <a:lumOff val="15000"/>
                    </a:schemeClr>
                  </a:solidFill>
                </a:rPr>
                <a:t>Layer</a:t>
              </a:r>
              <a:endParaRPr lang="en-US" sz="2400" dirty="0">
                <a:solidFill>
                  <a:schemeClr val="bg1">
                    <a:lumMod val="85000"/>
                    <a:lumOff val="15000"/>
                  </a:schemeClr>
                </a:solidFill>
              </a:endParaRPr>
            </a:p>
          </p:txBody>
        </p:sp>
        <p:sp>
          <p:nvSpPr>
            <p:cNvPr id="28" name="TextBox 27"/>
            <p:cNvSpPr txBox="1"/>
            <p:nvPr/>
          </p:nvSpPr>
          <p:spPr>
            <a:xfrm>
              <a:off x="6575206" y="3264991"/>
              <a:ext cx="2220005" cy="830997"/>
            </a:xfrm>
            <a:prstGeom prst="rect">
              <a:avLst/>
            </a:prstGeom>
            <a:noFill/>
          </p:spPr>
          <p:txBody>
            <a:bodyPr wrap="square" rtlCol="0">
              <a:spAutoFit/>
            </a:bodyPr>
            <a:lstStyle/>
            <a:p>
              <a:pPr algn="ctr"/>
              <a:r>
                <a:rPr lang="en-US" sz="2400" dirty="0" smtClean="0">
                  <a:solidFill>
                    <a:schemeClr val="bg1">
                      <a:lumMod val="85000"/>
                      <a:lumOff val="15000"/>
                    </a:schemeClr>
                  </a:solidFill>
                </a:rPr>
                <a:t>Cloud based</a:t>
              </a:r>
            </a:p>
            <a:p>
              <a:pPr algn="ctr"/>
              <a:r>
                <a:rPr lang="en-US" sz="2400" dirty="0" smtClean="0">
                  <a:solidFill>
                    <a:schemeClr val="bg1">
                      <a:lumMod val="85000"/>
                      <a:lumOff val="15000"/>
                    </a:schemeClr>
                  </a:solidFill>
                </a:rPr>
                <a:t>Real-time</a:t>
              </a:r>
              <a:endParaRPr lang="en-US" sz="2400" dirty="0">
                <a:solidFill>
                  <a:schemeClr val="bg1">
                    <a:lumMod val="85000"/>
                    <a:lumOff val="15000"/>
                  </a:schemeClr>
                </a:solidFill>
              </a:endParaRPr>
            </a:p>
          </p:txBody>
        </p:sp>
      </p:grpSp>
    </p:spTree>
    <p:extLst>
      <p:ext uri="{BB962C8B-B14F-4D97-AF65-F5344CB8AC3E}">
        <p14:creationId xmlns:p14="http://schemas.microsoft.com/office/powerpoint/2010/main" val="18650825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1">
      <a:dk1>
        <a:sysClr val="windowText" lastClr="000000"/>
      </a:dk1>
      <a:lt1>
        <a:sysClr val="window" lastClr="FFFFFF"/>
      </a:lt1>
      <a:dk2>
        <a:srgbClr val="D3F4FB"/>
      </a:dk2>
      <a:lt2>
        <a:srgbClr val="E7ECED"/>
      </a:lt2>
      <a:accent1>
        <a:srgbClr val="99A5AE"/>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1659</TotalTime>
  <Words>941</Words>
  <Application>Microsoft Office PowerPoint</Application>
  <PresentationFormat>On-screen Show (4:3)</PresentationFormat>
  <Paragraphs>270</Paragraphs>
  <Slides>35</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Gill Sans MT</vt:lpstr>
      <vt:lpstr>Jenna Sue</vt:lpstr>
      <vt:lpstr>Segoe UI</vt:lpstr>
      <vt:lpstr>Segoe UI Semibold</vt:lpstr>
      <vt:lpstr>Segoe UI Semilight</vt:lpstr>
      <vt:lpstr>Times New Roman</vt:lpstr>
      <vt:lpstr>Trebuchet MS</vt:lpstr>
      <vt:lpstr>Wingdings</vt:lpstr>
      <vt:lpstr>Wingdings 2</vt:lpstr>
      <vt:lpstr>Slate</vt:lpstr>
      <vt:lpstr>PowerPoint Presentation</vt:lpstr>
      <vt:lpstr>       Meet our team!</vt:lpstr>
      <vt:lpstr>        Our Sponsor</vt:lpstr>
      <vt:lpstr>        Agenda</vt:lpstr>
      <vt:lpstr>PowerPoint Presentation</vt:lpstr>
      <vt:lpstr>Problem/pain vs opp.</vt:lpstr>
      <vt:lpstr>Problem/pain vs opp.</vt:lpstr>
      <vt:lpstr>PowerPoint Presentation</vt:lpstr>
      <vt:lpstr>PowerPoint Presentation</vt:lpstr>
      <vt:lpstr>System Overview</vt:lpstr>
      <vt:lpstr>PowerPoint Presentation</vt:lpstr>
      <vt:lpstr>System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&amp; Demo</vt:lpstr>
      <vt:lpstr>Tools</vt:lpstr>
      <vt:lpstr>Business Model</vt:lpstr>
      <vt:lpstr>PowerPoint Presentation</vt:lpstr>
      <vt:lpstr>PowerPoint Presentation</vt:lpstr>
      <vt:lpstr>PowerPoint Presentation</vt:lpstr>
      <vt:lpstr>PowerPoint Presentation</vt:lpstr>
      <vt:lpstr>PowerPoint Presentation</vt:lpstr>
      <vt:lpstr>Timeline</vt:lpstr>
      <vt:lpstr>PowerPoint Presentation</vt:lpstr>
      <vt:lpstr>Future work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Raneem Medhat</dc:creator>
  <cp:lastModifiedBy>Raneem Medhat</cp:lastModifiedBy>
  <cp:revision>100</cp:revision>
  <dcterms:created xsi:type="dcterms:W3CDTF">2015-04-15T08:25:30Z</dcterms:created>
  <dcterms:modified xsi:type="dcterms:W3CDTF">2015-07-12T13:17:08Z</dcterms:modified>
</cp:coreProperties>
</file>